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2" r:id="rId2"/>
    <p:sldId id="304" r:id="rId3"/>
    <p:sldId id="257" r:id="rId4"/>
    <p:sldId id="258" r:id="rId5"/>
    <p:sldId id="305" r:id="rId6"/>
    <p:sldId id="293" r:id="rId7"/>
    <p:sldId id="295" r:id="rId8"/>
    <p:sldId id="296" r:id="rId9"/>
    <p:sldId id="303" r:id="rId10"/>
    <p:sldId id="302" r:id="rId11"/>
    <p:sldId id="306" r:id="rId12"/>
    <p:sldId id="307" r:id="rId13"/>
    <p:sldId id="300" r:id="rId14"/>
    <p:sldId id="301" r:id="rId15"/>
  </p:sldIdLst>
  <p:sldSz cx="12192000" cy="6858000"/>
  <p:notesSz cx="6858000" cy="9144000"/>
  <p:embeddedFontLst>
    <p:embeddedFont>
      <p:font typeface="나눔고딕OTF" panose="020D0604000000000000" pitchFamily="34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찬희" initials="이찬" lastIdx="2" clrIdx="0">
    <p:extLst>
      <p:ext uri="{19B8F6BF-5375-455C-9EA6-DF929625EA0E}">
        <p15:presenceInfo xmlns:p15="http://schemas.microsoft.com/office/powerpoint/2012/main" userId="7ddac02e1c0db5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96D2"/>
    <a:srgbClr val="424A7A"/>
    <a:srgbClr val="404974"/>
    <a:srgbClr val="43325C"/>
    <a:srgbClr val="43416E"/>
    <a:srgbClr val="444A77"/>
    <a:srgbClr val="3F4774"/>
    <a:srgbClr val="424972"/>
    <a:srgbClr val="271F57"/>
    <a:srgbClr val="221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 </a:t>
            </a:r>
            <a:r>
              <a:rPr 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매출 상승률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Sheet1!$A$2:$E$2</c:f>
              <c:numCache>
                <c:formatCode>General</c:formatCode>
                <c:ptCount val="5"/>
                <c:pt idx="0">
                  <c:v>2018.12</c:v>
                </c:pt>
                <c:pt idx="1">
                  <c:v>2019.06</c:v>
                </c:pt>
                <c:pt idx="2">
                  <c:v>2019.12</c:v>
                </c:pt>
                <c:pt idx="3">
                  <c:v>2020.06</c:v>
                </c:pt>
                <c:pt idx="4">
                  <c:v>2020.12</c:v>
                </c:pt>
              </c:numCache>
            </c:numRef>
          </c:cat>
          <c:val>
            <c:numRef>
              <c:f>Sheet1!$A$3:$E$3</c:f>
              <c:numCache>
                <c:formatCode>0%</c:formatCode>
                <c:ptCount val="5"/>
                <c:pt idx="0">
                  <c:v>0.17</c:v>
                </c:pt>
                <c:pt idx="1">
                  <c:v>0.13</c:v>
                </c:pt>
                <c:pt idx="2">
                  <c:v>0.08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11-4191-99BE-3F55AC545B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6284831"/>
        <c:axId val="1946284415"/>
      </c:lineChart>
      <c:catAx>
        <c:axId val="194628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415"/>
        <c:crosses val="autoZero"/>
        <c:auto val="1"/>
        <c:lblAlgn val="ctr"/>
        <c:lblOffset val="100"/>
        <c:noMultiLvlLbl val="0"/>
      </c:catAx>
      <c:valAx>
        <c:axId val="194628441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628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dirty="0"/>
              <a:t>Path</a:t>
            </a:r>
            <a:r>
              <a:rPr lang="ko-KR" altLang="en-US" sz="1100" dirty="0"/>
              <a:t>별 총 불량률</a:t>
            </a:r>
          </a:p>
        </c:rich>
      </c:tx>
      <c:layout>
        <c:manualLayout>
          <c:xMode val="edge"/>
          <c:yMode val="edge"/>
          <c:x val="0.28760575296108293"/>
          <c:y val="0.138675328001397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분석'!$E$1</c:f>
              <c:strCache>
                <c:ptCount val="1"/>
                <c:pt idx="0">
                  <c:v>불량비율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분석'!$E$2:$E$83</c:f>
              <c:numCache>
                <c:formatCode>General</c:formatCode>
                <c:ptCount val="82"/>
                <c:pt idx="0">
                  <c:v>4.2999999999999997E-2</c:v>
                </c:pt>
                <c:pt idx="1">
                  <c:v>3.7999999999999999E-2</c:v>
                </c:pt>
                <c:pt idx="2">
                  <c:v>4.4400000000000002E-2</c:v>
                </c:pt>
                <c:pt idx="3">
                  <c:v>5.5399999999999998E-2</c:v>
                </c:pt>
                <c:pt idx="4">
                  <c:v>4.3499999999999997E-2</c:v>
                </c:pt>
                <c:pt idx="5">
                  <c:v>6.9599999999999995E-2</c:v>
                </c:pt>
                <c:pt idx="6">
                  <c:v>4.1599999999999998E-2</c:v>
                </c:pt>
                <c:pt idx="7">
                  <c:v>3.78E-2</c:v>
                </c:pt>
                <c:pt idx="8">
                  <c:v>4.2700000000000002E-2</c:v>
                </c:pt>
                <c:pt idx="9">
                  <c:v>4.4699999999999997E-2</c:v>
                </c:pt>
                <c:pt idx="10">
                  <c:v>5.1299999999999998E-2</c:v>
                </c:pt>
                <c:pt idx="11">
                  <c:v>4.2000000000000003E-2</c:v>
                </c:pt>
                <c:pt idx="12">
                  <c:v>3.8899999999999997E-2</c:v>
                </c:pt>
                <c:pt idx="13">
                  <c:v>6.3600000000000004E-2</c:v>
                </c:pt>
                <c:pt idx="14">
                  <c:v>2.9499999999999998E-2</c:v>
                </c:pt>
                <c:pt idx="15">
                  <c:v>4.4699999999999997E-2</c:v>
                </c:pt>
                <c:pt idx="16">
                  <c:v>0.05</c:v>
                </c:pt>
                <c:pt idx="17">
                  <c:v>5.5100000000000003E-2</c:v>
                </c:pt>
                <c:pt idx="18">
                  <c:v>5.1999999999999998E-2</c:v>
                </c:pt>
                <c:pt idx="19">
                  <c:v>5.67E-2</c:v>
                </c:pt>
                <c:pt idx="20">
                  <c:v>5.5300000000000002E-2</c:v>
                </c:pt>
                <c:pt idx="21">
                  <c:v>3.4599999999999999E-2</c:v>
                </c:pt>
                <c:pt idx="22">
                  <c:v>4.5600000000000002E-2</c:v>
                </c:pt>
                <c:pt idx="23">
                  <c:v>4.1200000000000001E-2</c:v>
                </c:pt>
                <c:pt idx="24">
                  <c:v>4.5900000000000003E-2</c:v>
                </c:pt>
                <c:pt idx="25">
                  <c:v>3.9399999999999998E-2</c:v>
                </c:pt>
                <c:pt idx="26">
                  <c:v>4.58E-2</c:v>
                </c:pt>
                <c:pt idx="27">
                  <c:v>5.21E-2</c:v>
                </c:pt>
                <c:pt idx="28">
                  <c:v>4.4400000000000002E-2</c:v>
                </c:pt>
                <c:pt idx="29">
                  <c:v>4.5699999999999998E-2</c:v>
                </c:pt>
                <c:pt idx="30">
                  <c:v>2.93E-2</c:v>
                </c:pt>
                <c:pt idx="31">
                  <c:v>4.87E-2</c:v>
                </c:pt>
                <c:pt idx="32">
                  <c:v>4.4499999999999998E-2</c:v>
                </c:pt>
                <c:pt idx="33">
                  <c:v>3.7600000000000001E-2</c:v>
                </c:pt>
                <c:pt idx="34">
                  <c:v>3.7600000000000001E-2</c:v>
                </c:pt>
                <c:pt idx="35">
                  <c:v>5.7599999999999998E-2</c:v>
                </c:pt>
                <c:pt idx="36">
                  <c:v>5.0700000000000002E-2</c:v>
                </c:pt>
                <c:pt idx="37">
                  <c:v>4.8899999999999999E-2</c:v>
                </c:pt>
                <c:pt idx="38">
                  <c:v>6.0600000000000001E-2</c:v>
                </c:pt>
                <c:pt idx="39">
                  <c:v>4.2700000000000002E-2</c:v>
                </c:pt>
                <c:pt idx="40">
                  <c:v>4.8899999999999999E-2</c:v>
                </c:pt>
                <c:pt idx="41">
                  <c:v>4.4200000000000003E-2</c:v>
                </c:pt>
                <c:pt idx="42">
                  <c:v>4.1599999999999998E-2</c:v>
                </c:pt>
                <c:pt idx="43">
                  <c:v>4.02E-2</c:v>
                </c:pt>
                <c:pt idx="44">
                  <c:v>5.2299999999999999E-2</c:v>
                </c:pt>
                <c:pt idx="45">
                  <c:v>5.0299999999999997E-2</c:v>
                </c:pt>
                <c:pt idx="46">
                  <c:v>4.3999999999999997E-2</c:v>
                </c:pt>
                <c:pt idx="47">
                  <c:v>6.08E-2</c:v>
                </c:pt>
                <c:pt idx="48">
                  <c:v>3.85E-2</c:v>
                </c:pt>
                <c:pt idx="49">
                  <c:v>5.04E-2</c:v>
                </c:pt>
                <c:pt idx="50">
                  <c:v>4.6600000000000003E-2</c:v>
                </c:pt>
                <c:pt idx="51">
                  <c:v>3.95E-2</c:v>
                </c:pt>
                <c:pt idx="52">
                  <c:v>3.6400000000000002E-2</c:v>
                </c:pt>
                <c:pt idx="53">
                  <c:v>4.0300000000000002E-2</c:v>
                </c:pt>
                <c:pt idx="54">
                  <c:v>6.08E-2</c:v>
                </c:pt>
                <c:pt idx="55">
                  <c:v>6.54E-2</c:v>
                </c:pt>
                <c:pt idx="56">
                  <c:v>5.6300000000000003E-2</c:v>
                </c:pt>
                <c:pt idx="57">
                  <c:v>7.6600000000000001E-2</c:v>
                </c:pt>
                <c:pt idx="58">
                  <c:v>5.0900000000000001E-2</c:v>
                </c:pt>
                <c:pt idx="59">
                  <c:v>6.2199999999999998E-2</c:v>
                </c:pt>
                <c:pt idx="60">
                  <c:v>5.0500000000000003E-2</c:v>
                </c:pt>
                <c:pt idx="61">
                  <c:v>7.0900000000000005E-2</c:v>
                </c:pt>
                <c:pt idx="62">
                  <c:v>4.5400000000000003E-2</c:v>
                </c:pt>
                <c:pt idx="63">
                  <c:v>4.7800000000000002E-2</c:v>
                </c:pt>
                <c:pt idx="64">
                  <c:v>3.73E-2</c:v>
                </c:pt>
                <c:pt idx="65">
                  <c:v>4.4999999999999998E-2</c:v>
                </c:pt>
                <c:pt idx="66">
                  <c:v>5.4600000000000003E-2</c:v>
                </c:pt>
                <c:pt idx="67">
                  <c:v>5.1799999999999999E-2</c:v>
                </c:pt>
                <c:pt idx="68">
                  <c:v>4.4499999999999998E-2</c:v>
                </c:pt>
                <c:pt idx="69">
                  <c:v>5.0200000000000002E-2</c:v>
                </c:pt>
                <c:pt idx="70">
                  <c:v>4.6399999999999997E-2</c:v>
                </c:pt>
                <c:pt idx="71">
                  <c:v>6.6900000000000001E-2</c:v>
                </c:pt>
                <c:pt idx="72">
                  <c:v>4.8399999999999999E-2</c:v>
                </c:pt>
                <c:pt idx="73">
                  <c:v>3.0599999999999999E-2</c:v>
                </c:pt>
                <c:pt idx="74">
                  <c:v>4.07E-2</c:v>
                </c:pt>
                <c:pt idx="75">
                  <c:v>3.9399999999999998E-2</c:v>
                </c:pt>
                <c:pt idx="76">
                  <c:v>3.4299999999999997E-2</c:v>
                </c:pt>
                <c:pt idx="77">
                  <c:v>4.1700000000000001E-2</c:v>
                </c:pt>
                <c:pt idx="78">
                  <c:v>4.0899999999999999E-2</c:v>
                </c:pt>
                <c:pt idx="79">
                  <c:v>3.0800000000000001E-2</c:v>
                </c:pt>
                <c:pt idx="80">
                  <c:v>4.7300000000000002E-2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60-416A-BA20-6D9C958E0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3675503"/>
        <c:axId val="803671759"/>
      </c:barChart>
      <c:catAx>
        <c:axId val="803675503"/>
        <c:scaling>
          <c:orientation val="minMax"/>
        </c:scaling>
        <c:delete val="1"/>
        <c:axPos val="b"/>
        <c:majorTickMark val="none"/>
        <c:minorTickMark val="none"/>
        <c:tickLblPos val="nextTo"/>
        <c:crossAx val="803671759"/>
        <c:crosses val="autoZero"/>
        <c:auto val="1"/>
        <c:lblAlgn val="ctr"/>
        <c:lblOffset val="100"/>
        <c:noMultiLvlLbl val="0"/>
      </c:catAx>
      <c:valAx>
        <c:axId val="803671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3675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44409193457424"/>
          <c:y val="0.26225893985876592"/>
          <c:w val="0.27369465595036663"/>
          <c:h val="0.14629991974727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6-4CEA-93F0-8F9B66966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6F-419B-84B8-6262F50FC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BD68D6B-3A93-4A74-9319-ECEF7A59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BEB194-66BF-46A3-A1DF-7080A2CB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91A94-71E1-4D3D-A196-21319C566187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87C893-AD14-4CCA-8728-7A620C0515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30B42-0DC9-4AF9-ADD4-F97F3577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1656D-AA24-487A-BB91-CEF70D3FE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5036-1951-48CD-BC53-0DE69B741A28}" type="datetimeFigureOut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8D6E-1A5B-4276-ABDD-C44BC7B80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5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E38D6E-1A5B-4276-ABDD-C44BC7B80DC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71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D265E-CEA3-40F2-81BE-416F1DE6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08D624-20A6-403A-82DB-BE1CE208C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948BC-C640-44EA-8D4B-70A8F43E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C1-12A0-4B02-B253-32A944545C2C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4D36E-D23D-4E4E-97F3-3CA4451A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71220-00E8-42EB-9CF3-F4E73538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7C35AA06-5F22-4BC2-B40C-D07DE322E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6EB1-7680-476D-AC46-40099ED6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6B7CF-95B6-4755-AD86-D32944E7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5A2C-8183-4A12-B396-E2D1838D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2E4B-AD37-40B9-8853-7BF15AD57C68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29BA0-5082-41B2-9F25-955553C7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B294976-0653-4512-A6CA-696C9B35F2E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5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844A21-F35B-460B-BF89-8DA65C0D0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B310D9-A00D-4F05-A388-EBB83215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06DF3-3F2B-44F7-994E-C30C2EBF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96D9-C2FA-45CF-BD3C-6322920D9FFA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D6CE9-C215-4957-AC2E-3C588519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6D4E3D5-0E66-4318-9DC8-688B6714CE41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5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D66A-FD0C-4E11-B6F4-6F8BB84A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30238-CFD4-4C58-B375-3CDD0ECE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BB-1BFA-4CDC-B53E-AE05ABA2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5533-8E38-4E4A-94D6-D5FA5DECF856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E9AD8-CB61-4978-8B9A-E8E4DA87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1451FEF-0AFD-4143-8E0A-A2523FC1B7C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D309D-8CF6-4333-B03F-37E6DB53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1EBBD-30F3-4D26-95CF-15398A1D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D8C8F-5CBD-42D2-A5D0-7056DC96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4658-7531-4487-8184-1609682F6A4C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147B0-2B98-4175-907E-6B53C431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C8B02F1-76EC-41BF-B46B-86564C673DA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0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7DF8-28BF-4F91-AA14-89C3A2D3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0920C-0CAA-44CF-9227-DDDB556E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0BC896-CC04-4695-B098-1C60D090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4BE57-54B8-4265-B09A-7F7A82E7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8F2E-8136-49A2-B5A8-FEF1294EE409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01680-92F1-4836-B00B-F44D542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5C2ACD2-9556-45A0-B8C0-C952C03A89E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A4CBD-1535-415F-B485-E53EF824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532F4-9504-45E4-843B-D0E2DE4B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BB630A-D8A1-491B-8095-C7F60C41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6CE3D9-333E-4F2D-97AC-EBC45DA2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7A961-36FF-4489-9CDC-2F5F996D0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90BCE-D6C9-4497-8FEC-0265E6D4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EB80-A7BF-4518-AD0D-3B7A1BB331C2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6C7FF0-8BC4-4152-BB55-8B9D5217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0E7FB2A-04FB-4372-808F-465B8D7264D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F448D-D937-4E96-8C89-8E673474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053FB-7641-4C01-AA62-0F99E26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AD48-02AB-4AE0-A4BB-BAC30E0AA424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D575A-6D7E-4918-AD56-AFAA0AD4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8731-A88D-4A74-921B-7A6CE9F7BB8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0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1B38DA-94A8-4DED-9A48-97223079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37C5-5BB8-4F4A-92A3-A67F35925931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72E8BA-E550-4F1F-870A-7BD635E9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ABC9609-ECE9-4654-B983-B09F34EA64D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7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11453-5E3F-432F-BC52-AD9431B7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E90A-762A-44F3-BA3A-B203762F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624E3-0BC6-47A7-A864-6AD08D6E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6847E-7720-4C2C-8B6F-E7460FD1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507C-D2D7-42F0-A612-522D8501B5FB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32195-95C2-49CE-BEB9-E33ABF5A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009960A-5426-42E1-A23B-42A42B04BC4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EF14-6C1C-4EB5-9013-94642A38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41CF6-5793-43CA-AB23-054067EF1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7AA9D-5F19-4E13-A5E5-A16DE8FC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303A-3B61-4762-872F-1F2DD216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27A0-B6EB-473C-A084-C70FD00284D9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A2749-0BEE-4135-BF62-E929236D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675C2D4-73AC-42D7-BCF0-C2E5F5EA9D0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4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89430E-73F4-492A-97BB-936F418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F5229-FCA0-4022-A94A-99291B2E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DA9A-CE46-4340-A09C-83B1EC05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3CE4-7287-42FD-B5C4-A66898974C38}" type="datetime1">
              <a:rPr lang="ko-KR" altLang="en-US" smtClean="0"/>
              <a:t>2021-09-08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37DC-83CB-4AD8-8CDF-F990D46DB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223FCA4-30DB-4274-802D-9ED2D9E8C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13.wdp"/><Relationship Id="rId3" Type="http://schemas.openxmlformats.org/officeDocument/2006/relationships/image" Target="../media/image29.png"/><Relationship Id="rId7" Type="http://schemas.microsoft.com/office/2007/relationships/hdphoto" Target="../media/hdphoto9.wdp"/><Relationship Id="rId12" Type="http://schemas.openxmlformats.org/officeDocument/2006/relationships/image" Target="../media/image3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microsoft.com/office/2007/relationships/hdphoto" Target="../media/hdphoto12.wdp"/><Relationship Id="rId5" Type="http://schemas.openxmlformats.org/officeDocument/2006/relationships/image" Target="../media/image34.png"/><Relationship Id="rId10" Type="http://schemas.openxmlformats.org/officeDocument/2006/relationships/image" Target="../media/image36.png"/><Relationship Id="rId4" Type="http://schemas.openxmlformats.org/officeDocument/2006/relationships/chart" Target="../charts/chart6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4.wdp"/><Relationship Id="rId1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액자 39">
            <a:extLst>
              <a:ext uri="{FF2B5EF4-FFF2-40B4-BE49-F238E27FC236}">
                <a16:creationId xmlns:a16="http://schemas.microsoft.com/office/drawing/2014/main" id="{53490E4F-8842-437F-A226-854B6A0FF134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4455"/>
            </a:avLst>
          </a:prstGeom>
          <a:solidFill>
            <a:srgbClr val="6D6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31C6EC-6241-4AF9-948D-3E5204033015}"/>
              </a:ext>
            </a:extLst>
          </p:cNvPr>
          <p:cNvGrpSpPr/>
          <p:nvPr/>
        </p:nvGrpSpPr>
        <p:grpSpPr>
          <a:xfrm>
            <a:off x="439271" y="440625"/>
            <a:ext cx="11335026" cy="6000130"/>
            <a:chOff x="439271" y="440625"/>
            <a:chExt cx="11335026" cy="600013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6F0906E-8A03-4C6D-AD92-65AF1EAFA3A5}"/>
                </a:ext>
              </a:extLst>
            </p:cNvPr>
            <p:cNvSpPr/>
            <p:nvPr/>
          </p:nvSpPr>
          <p:spPr>
            <a:xfrm>
              <a:off x="2864811" y="440625"/>
              <a:ext cx="8909486" cy="1252800"/>
            </a:xfrm>
            <a:prstGeom prst="rect">
              <a:avLst/>
            </a:prstGeom>
            <a:gradFill flip="none" rotWithShape="1">
              <a:gsLst>
                <a:gs pos="0">
                  <a:srgbClr val="43325C"/>
                </a:gs>
                <a:gs pos="59000">
                  <a:srgbClr val="43416E"/>
                </a:gs>
                <a:gs pos="83000">
                  <a:srgbClr val="404974"/>
                </a:gs>
                <a:gs pos="100000">
                  <a:srgbClr val="424A7A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E8C8A90-5BA5-4B65-A910-1FDAEDC875EB}"/>
                </a:ext>
              </a:extLst>
            </p:cNvPr>
            <p:cNvSpPr/>
            <p:nvPr/>
          </p:nvSpPr>
          <p:spPr>
            <a:xfrm>
              <a:off x="439271" y="440626"/>
              <a:ext cx="2425540" cy="6000128"/>
            </a:xfrm>
            <a:prstGeom prst="rect">
              <a:avLst/>
            </a:prstGeom>
            <a:solidFill>
              <a:srgbClr val="4332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E71D0E0E-B5E9-4915-8AE0-8A1E99730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b="295"/>
            <a:stretch/>
          </p:blipFill>
          <p:spPr>
            <a:xfrm>
              <a:off x="2864811" y="1687301"/>
              <a:ext cx="8909486" cy="475345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42C56C6-09E7-4CB3-B21B-BFC61824B795}"/>
              </a:ext>
            </a:extLst>
          </p:cNvPr>
          <p:cNvSpPr txBox="1"/>
          <p:nvPr/>
        </p:nvSpPr>
        <p:spPr>
          <a:xfrm>
            <a:off x="7169102" y="5972316"/>
            <a:ext cx="4814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B4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 김민경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서형준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손유정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이영호 이찬희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임솔이</a:t>
            </a:r>
            <a:endParaRPr lang="ko-KR" altLang="en-US" sz="1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A3CAEBA3-84CA-41A9-8D66-9AB7CDED8D11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20886013-D037-4908-921D-2CB4FD182B48}"/>
              </a:ext>
            </a:extLst>
          </p:cNvPr>
          <p:cNvSpPr txBox="1">
            <a:spLocks/>
          </p:cNvSpPr>
          <p:nvPr/>
        </p:nvSpPr>
        <p:spPr>
          <a:xfrm>
            <a:off x="1641056" y="961158"/>
            <a:ext cx="8840132" cy="15796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공정별 운전조건 최적화 및 실시간 모니터링 시스템 구축을 통한 </a:t>
            </a:r>
            <a:r>
              <a:rPr lang="ko-KR" altLang="en-US" sz="3200" b="1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D0604000000000000" pitchFamily="34" charset="-127"/>
                <a:ea typeface="나눔고딕OTF" panose="020D0604000000000000" pitchFamily="34" charset="-127"/>
              </a:rPr>
              <a:t>수율</a:t>
            </a:r>
            <a:r>
              <a:rPr lang="ko-KR" altLang="en-US" sz="32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D0604000000000000" pitchFamily="34" charset="-127"/>
                <a:ea typeface="나눔고딕OTF" panose="020D0604000000000000" pitchFamily="34" charset="-127"/>
              </a:rPr>
              <a:t> 향상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0AB2FB7-365A-405D-88C2-A23746B641CC}"/>
              </a:ext>
            </a:extLst>
          </p:cNvPr>
          <p:cNvCxnSpPr/>
          <p:nvPr/>
        </p:nvCxnSpPr>
        <p:spPr>
          <a:xfrm>
            <a:off x="1757082" y="1373533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DCCC8A-FEC4-4995-9FDF-1D60E761960B}"/>
              </a:ext>
            </a:extLst>
          </p:cNvPr>
          <p:cNvCxnSpPr/>
          <p:nvPr/>
        </p:nvCxnSpPr>
        <p:spPr>
          <a:xfrm>
            <a:off x="1757082" y="2619631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994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10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DD811DDD-5F12-46A5-9B3E-50257BFF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601119"/>
              </p:ext>
            </p:extLst>
          </p:nvPr>
        </p:nvGraphicFramePr>
        <p:xfrm>
          <a:off x="6254529" y="4369375"/>
          <a:ext cx="5067711" cy="1888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0120">
                  <a:extLst>
                    <a:ext uri="{9D8B030D-6E8A-4147-A177-3AD203B41FA5}">
                      <a16:colId xmlns:a16="http://schemas.microsoft.com/office/drawing/2014/main" val="1174611199"/>
                    </a:ext>
                  </a:extLst>
                </a:gridCol>
                <a:gridCol w="979914">
                  <a:extLst>
                    <a:ext uri="{9D8B030D-6E8A-4147-A177-3AD203B41FA5}">
                      <a16:colId xmlns:a16="http://schemas.microsoft.com/office/drawing/2014/main" val="592387154"/>
                    </a:ext>
                  </a:extLst>
                </a:gridCol>
                <a:gridCol w="1068881">
                  <a:extLst>
                    <a:ext uri="{9D8B030D-6E8A-4147-A177-3AD203B41FA5}">
                      <a16:colId xmlns:a16="http://schemas.microsoft.com/office/drawing/2014/main" val="368195539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185478751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2028322212"/>
                    </a:ext>
                  </a:extLst>
                </a:gridCol>
              </a:tblGrid>
              <a:tr h="39564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Train_accuracy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Test_accuracy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F1_score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AUC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89604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Decision Tree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0.947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0.426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0.638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881376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1.000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0.836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0.886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37500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0.975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0.800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0.858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56341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0.963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0.771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0.92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73154"/>
                  </a:ext>
                </a:extLst>
              </a:tr>
            </a:tbl>
          </a:graphicData>
        </a:graphic>
      </p:graphicFrame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AF944949-C1AC-40CC-AA28-6D1C892DDB62}"/>
              </a:ext>
            </a:extLst>
          </p:cNvPr>
          <p:cNvSpPr/>
          <p:nvPr/>
        </p:nvSpPr>
        <p:spPr>
          <a:xfrm>
            <a:off x="670937" y="2226976"/>
            <a:ext cx="985049" cy="267223"/>
          </a:xfrm>
          <a:prstGeom prst="snip1Rect">
            <a:avLst/>
          </a:prstGeom>
          <a:solidFill>
            <a:srgbClr val="6D6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7A9DB3E6-1B4C-40F7-A1AD-58C9FB32B519}"/>
              </a:ext>
            </a:extLst>
          </p:cNvPr>
          <p:cNvSpPr/>
          <p:nvPr/>
        </p:nvSpPr>
        <p:spPr>
          <a:xfrm>
            <a:off x="2364388" y="2226976"/>
            <a:ext cx="1120146" cy="274299"/>
          </a:xfrm>
          <a:prstGeom prst="snip1Rect">
            <a:avLst/>
          </a:prstGeom>
          <a:solidFill>
            <a:srgbClr val="6D6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085B795-715E-41F3-9BD7-3F0EDDFF925E}"/>
              </a:ext>
            </a:extLst>
          </p:cNvPr>
          <p:cNvSpPr/>
          <p:nvPr/>
        </p:nvSpPr>
        <p:spPr>
          <a:xfrm>
            <a:off x="4125782" y="2234448"/>
            <a:ext cx="1243172" cy="266827"/>
          </a:xfrm>
          <a:prstGeom prst="snip1Rect">
            <a:avLst/>
          </a:prstGeom>
          <a:solidFill>
            <a:srgbClr val="6D6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4DA1B-BE30-4AEB-B9DE-AEBF56D93EED}"/>
              </a:ext>
            </a:extLst>
          </p:cNvPr>
          <p:cNvSpPr/>
          <p:nvPr/>
        </p:nvSpPr>
        <p:spPr>
          <a:xfrm>
            <a:off x="670937" y="2680800"/>
            <a:ext cx="985049" cy="338444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Oxidation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Soft bake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Lithography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Ion Implantation</a:t>
            </a:r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7FD352-CA5E-4B3E-83F9-E746839FC8F6}"/>
              </a:ext>
            </a:extLst>
          </p:cNvPr>
          <p:cNvSpPr/>
          <p:nvPr/>
        </p:nvSpPr>
        <p:spPr>
          <a:xfrm>
            <a:off x="2363151" y="2771712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Decision Tree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BBBCEC-C728-4806-B49E-18F96DA1D7DB}"/>
              </a:ext>
            </a:extLst>
          </p:cNvPr>
          <p:cNvSpPr/>
          <p:nvPr/>
        </p:nvSpPr>
        <p:spPr>
          <a:xfrm>
            <a:off x="2363152" y="3626230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 Boosting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936D47-87B1-4BE4-91A0-0FDA5F120260}"/>
              </a:ext>
            </a:extLst>
          </p:cNvPr>
          <p:cNvSpPr/>
          <p:nvPr/>
        </p:nvSpPr>
        <p:spPr>
          <a:xfrm>
            <a:off x="2363151" y="4525848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754489-11DD-43BE-BDAF-7EFF5D760528}"/>
              </a:ext>
            </a:extLst>
          </p:cNvPr>
          <p:cNvSpPr/>
          <p:nvPr/>
        </p:nvSpPr>
        <p:spPr>
          <a:xfrm>
            <a:off x="2363149" y="5400329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7133A59-343C-42F0-8DEC-89796314A068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085129" y="3117058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C7CB62D-6E0F-4CB0-82D4-4BD211A2C60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085127" y="5745675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F1EA48-9875-4CBF-83E3-3BA0CDF4F17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655986" y="4373021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89B4C4F-614B-422A-8B4C-2FCD36E46477}"/>
              </a:ext>
            </a:extLst>
          </p:cNvPr>
          <p:cNvCxnSpPr>
            <a:cxnSpLocks/>
          </p:cNvCxnSpPr>
          <p:nvPr/>
        </p:nvCxnSpPr>
        <p:spPr>
          <a:xfrm>
            <a:off x="2085127" y="4891395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13E616E-5142-4D0C-A13F-BD45132D2DF8}"/>
              </a:ext>
            </a:extLst>
          </p:cNvPr>
          <p:cNvCxnSpPr>
            <a:cxnSpLocks/>
          </p:cNvCxnSpPr>
          <p:nvPr/>
        </p:nvCxnSpPr>
        <p:spPr>
          <a:xfrm>
            <a:off x="2094914" y="3951827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D683059-65F4-46C6-BC0E-862B81EB5A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61655" y="3093289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A56634-1D61-40AE-97C9-D53574E00104}"/>
              </a:ext>
            </a:extLst>
          </p:cNvPr>
          <p:cNvCxnSpPr>
            <a:cxnSpLocks/>
          </p:cNvCxnSpPr>
          <p:nvPr/>
        </p:nvCxnSpPr>
        <p:spPr>
          <a:xfrm flipH="1">
            <a:off x="3361653" y="5721906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A284864-51B4-4532-876E-70D889AF1FC6}"/>
              </a:ext>
            </a:extLst>
          </p:cNvPr>
          <p:cNvCxnSpPr>
            <a:cxnSpLocks/>
          </p:cNvCxnSpPr>
          <p:nvPr/>
        </p:nvCxnSpPr>
        <p:spPr>
          <a:xfrm flipH="1">
            <a:off x="3361653" y="4867626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0A6196-B515-4EF5-8001-D195B7C88E23}"/>
              </a:ext>
            </a:extLst>
          </p:cNvPr>
          <p:cNvCxnSpPr>
            <a:cxnSpLocks/>
          </p:cNvCxnSpPr>
          <p:nvPr/>
        </p:nvCxnSpPr>
        <p:spPr>
          <a:xfrm flipH="1">
            <a:off x="3371440" y="3928058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2E4E9B4-2621-4C18-99CA-7EC964EB0E1F}"/>
              </a:ext>
            </a:extLst>
          </p:cNvPr>
          <p:cNvCxnSpPr>
            <a:cxnSpLocks/>
          </p:cNvCxnSpPr>
          <p:nvPr/>
        </p:nvCxnSpPr>
        <p:spPr>
          <a:xfrm>
            <a:off x="3649462" y="3613634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008310-C366-4E43-97E8-9BA23014818F}"/>
              </a:ext>
            </a:extLst>
          </p:cNvPr>
          <p:cNvSpPr/>
          <p:nvPr/>
        </p:nvSpPr>
        <p:spPr>
          <a:xfrm>
            <a:off x="4194523" y="3313338"/>
            <a:ext cx="1140874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7300CCB-0662-47FB-ADB1-FB3E6C545389}"/>
              </a:ext>
            </a:extLst>
          </p:cNvPr>
          <p:cNvSpPr/>
          <p:nvPr/>
        </p:nvSpPr>
        <p:spPr>
          <a:xfrm>
            <a:off x="4234789" y="4639464"/>
            <a:ext cx="1100602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F1 score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통해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40071D6-11EC-49AF-B97B-FB3AE3D3A690}"/>
              </a:ext>
            </a:extLst>
          </p:cNvPr>
          <p:cNvCxnSpPr>
            <a:cxnSpLocks/>
          </p:cNvCxnSpPr>
          <p:nvPr/>
        </p:nvCxnSpPr>
        <p:spPr>
          <a:xfrm>
            <a:off x="4761550" y="3928058"/>
            <a:ext cx="0" cy="59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02EED38-2222-4607-B5E5-8FDFF4DE7B22}"/>
              </a:ext>
            </a:extLst>
          </p:cNvPr>
          <p:cNvSpPr txBox="1"/>
          <p:nvPr/>
        </p:nvSpPr>
        <p:spPr>
          <a:xfrm>
            <a:off x="402672" y="1436824"/>
            <a:ext cx="2575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 진행도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A71D9-34BF-4646-8FFC-D3E0B50475D6}"/>
              </a:ext>
            </a:extLst>
          </p:cNvPr>
          <p:cNvSpPr/>
          <p:nvPr/>
        </p:nvSpPr>
        <p:spPr>
          <a:xfrm>
            <a:off x="402672" y="1810685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D719B-3D59-4C14-B964-CCDB66646049}"/>
              </a:ext>
            </a:extLst>
          </p:cNvPr>
          <p:cNvSpPr/>
          <p:nvPr/>
        </p:nvSpPr>
        <p:spPr>
          <a:xfrm>
            <a:off x="6144896" y="1810685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99DDCC-0247-406E-9833-D7A3D40FE9A8}"/>
              </a:ext>
            </a:extLst>
          </p:cNvPr>
          <p:cNvSpPr txBox="1"/>
          <p:nvPr/>
        </p:nvSpPr>
        <p:spPr>
          <a:xfrm>
            <a:off x="6144896" y="1436823"/>
            <a:ext cx="2575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성능 평가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EB12C-6F11-4629-AA7D-791F62A2233D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운전조건에 따른 불량 발생 예측모델 개발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F1 Score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결과에 따른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Boosting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0652D-C676-4C83-B897-6C584D8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59" y="1863871"/>
            <a:ext cx="5212634" cy="2555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DDED42-E788-457A-A3E6-0DCCBC012E23}"/>
              </a:ext>
            </a:extLst>
          </p:cNvPr>
          <p:cNvSpPr/>
          <p:nvPr/>
        </p:nvSpPr>
        <p:spPr>
          <a:xfrm>
            <a:off x="7234702" y="5127812"/>
            <a:ext cx="4087538" cy="41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2F8E71-58D9-45B6-9C48-8C738D69395D}"/>
              </a:ext>
            </a:extLst>
          </p:cNvPr>
          <p:cNvSpPr/>
          <p:nvPr/>
        </p:nvSpPr>
        <p:spPr>
          <a:xfrm>
            <a:off x="7799582" y="2020787"/>
            <a:ext cx="920917" cy="2348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36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11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46D8-AD70-4B23-AC4D-D54455D69A16}"/>
              </a:ext>
            </a:extLst>
          </p:cNvPr>
          <p:cNvSpPr txBox="1"/>
          <p:nvPr/>
        </p:nvSpPr>
        <p:spPr>
          <a:xfrm>
            <a:off x="5616656" y="1255133"/>
            <a:ext cx="340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Boxplot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이용한 공정별 최적조건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49D53-756C-4276-88B9-6E6EEB60CFF6}"/>
              </a:ext>
            </a:extLst>
          </p:cNvPr>
          <p:cNvSpPr txBox="1"/>
          <p:nvPr/>
        </p:nvSpPr>
        <p:spPr>
          <a:xfrm>
            <a:off x="8122838" y="1718791"/>
            <a:ext cx="134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Resolution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C03E9-E24E-496C-B5F8-E4F0E19432B8}"/>
              </a:ext>
            </a:extLst>
          </p:cNvPr>
          <p:cNvSpPr txBox="1"/>
          <p:nvPr/>
        </p:nvSpPr>
        <p:spPr>
          <a:xfrm>
            <a:off x="6421964" y="1718791"/>
            <a:ext cx="738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ppm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7AB55-6E35-42F3-870C-7F5A288DA0EB}"/>
              </a:ext>
            </a:extLst>
          </p:cNvPr>
          <p:cNvSpPr txBox="1"/>
          <p:nvPr/>
        </p:nvSpPr>
        <p:spPr>
          <a:xfrm>
            <a:off x="10160413" y="1718791"/>
            <a:ext cx="127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Etching_rate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55AC2-3A77-40B9-A3C2-B1FC95AA0DF1}"/>
              </a:ext>
            </a:extLst>
          </p:cNvPr>
          <p:cNvSpPr txBox="1"/>
          <p:nvPr/>
        </p:nvSpPr>
        <p:spPr>
          <a:xfrm>
            <a:off x="10220919" y="4669992"/>
            <a:ext cx="14689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D561E47-1371-40BA-B35D-BEDD499B02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748" y="2032075"/>
            <a:ext cx="1468929" cy="2664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1367C09-E09A-4F83-AB00-9B1002F72B31}"/>
              </a:ext>
            </a:extLst>
          </p:cNvPr>
          <p:cNvSpPr txBox="1"/>
          <p:nvPr/>
        </p:nvSpPr>
        <p:spPr>
          <a:xfrm>
            <a:off x="8219599" y="4671790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9E7EA-D9E6-4C6E-9803-87DD80732995}"/>
              </a:ext>
            </a:extLst>
          </p:cNvPr>
          <p:cNvSpPr txBox="1"/>
          <p:nvPr/>
        </p:nvSpPr>
        <p:spPr>
          <a:xfrm>
            <a:off x="6218279" y="4643925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3B3C0E3-C4D5-44FC-8E43-79F5686E03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594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5851" y="2064256"/>
            <a:ext cx="1468929" cy="266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E08211E-90A7-419F-BF00-12354D7E86A7}"/>
              </a:ext>
            </a:extLst>
          </p:cNvPr>
          <p:cNvSpPr txBox="1"/>
          <p:nvPr/>
        </p:nvSpPr>
        <p:spPr>
          <a:xfrm>
            <a:off x="499687" y="1262168"/>
            <a:ext cx="181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모델의 변수 중요도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119818E-586F-4B64-B38D-EAE871F8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29" y="1856607"/>
            <a:ext cx="4008119" cy="425936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4945790-8DF7-447C-9B74-2B593BC95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719" y="2014065"/>
            <a:ext cx="1468928" cy="26620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3854E1-B0B2-46F8-93D9-E90BFC88CEC0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안정도별 공정 조건 비교로 불량률을 최소화하는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조건 도출을 통한 공정 최적화가 요구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C6A2DF-8A26-4F1F-ABFA-AB782E8AAEC2}"/>
              </a:ext>
            </a:extLst>
          </p:cNvPr>
          <p:cNvSpPr/>
          <p:nvPr/>
        </p:nvSpPr>
        <p:spPr>
          <a:xfrm>
            <a:off x="5671991" y="1667968"/>
            <a:ext cx="6219168" cy="4735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F4E4E5-8256-4BED-8FDC-A098956E11E8}"/>
              </a:ext>
            </a:extLst>
          </p:cNvPr>
          <p:cNvSpPr/>
          <p:nvPr/>
        </p:nvSpPr>
        <p:spPr>
          <a:xfrm>
            <a:off x="499687" y="1656175"/>
            <a:ext cx="4795316" cy="4758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834549-1B9E-4381-BE3A-36C6A152FF1E}"/>
              </a:ext>
            </a:extLst>
          </p:cNvPr>
          <p:cNvCxnSpPr>
            <a:cxnSpLocks/>
          </p:cNvCxnSpPr>
          <p:nvPr/>
        </p:nvCxnSpPr>
        <p:spPr>
          <a:xfrm>
            <a:off x="6476508" y="2157121"/>
            <a:ext cx="0" cy="37092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5D1602-84D4-437D-8FF7-9FD38DC210D6}"/>
              </a:ext>
            </a:extLst>
          </p:cNvPr>
          <p:cNvCxnSpPr>
            <a:cxnSpLocks/>
          </p:cNvCxnSpPr>
          <p:nvPr/>
        </p:nvCxnSpPr>
        <p:spPr>
          <a:xfrm>
            <a:off x="8498898" y="4337794"/>
            <a:ext cx="0" cy="1965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4C7D12-D199-4ED0-B0DF-91CCA16EFAF5}"/>
              </a:ext>
            </a:extLst>
          </p:cNvPr>
          <p:cNvCxnSpPr>
            <a:cxnSpLocks/>
          </p:cNvCxnSpPr>
          <p:nvPr/>
        </p:nvCxnSpPr>
        <p:spPr>
          <a:xfrm>
            <a:off x="10497055" y="4147112"/>
            <a:ext cx="0" cy="387236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DBDC944-49CE-4E98-9AF6-D3380C250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75089"/>
              </p:ext>
            </p:extLst>
          </p:nvPr>
        </p:nvGraphicFramePr>
        <p:xfrm>
          <a:off x="5838997" y="4985757"/>
          <a:ext cx="5913605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2721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1076476444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공정명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산화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산화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선발 변수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graphicFrame>
        <p:nvGraphicFramePr>
          <p:cNvPr id="33" name="표 12">
            <a:extLst>
              <a:ext uri="{FF2B5EF4-FFF2-40B4-BE49-F238E27FC236}">
                <a16:creationId xmlns:a16="http://schemas.microsoft.com/office/drawing/2014/main" id="{B2120600-745F-470F-B9D6-B297866C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76734"/>
              </p:ext>
            </p:extLst>
          </p:nvPr>
        </p:nvGraphicFramePr>
        <p:xfrm>
          <a:off x="5838996" y="5684134"/>
          <a:ext cx="5913604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0369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공정명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선발 변수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3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62771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12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품질예측 시스템 구축 및 최적 운전조건 적용으로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최소화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AE0311-38CA-4ED2-9B6E-CCB2A97F1225}"/>
              </a:ext>
            </a:extLst>
          </p:cNvPr>
          <p:cNvSpPr/>
          <p:nvPr/>
        </p:nvSpPr>
        <p:spPr>
          <a:xfrm>
            <a:off x="907409" y="1995645"/>
            <a:ext cx="10377181" cy="39689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A8286-39A6-4783-BEC5-1731D32698A0}"/>
              </a:ext>
            </a:extLst>
          </p:cNvPr>
          <p:cNvSpPr txBox="1"/>
          <p:nvPr/>
        </p:nvSpPr>
        <p:spPr>
          <a:xfrm>
            <a:off x="6746147" y="2939761"/>
            <a:ext cx="4320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 구축 및 운영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불량 예측 시스템을 통한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수율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향상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 공정 도입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7B81A-F65C-48C9-90F2-0866491395B0}"/>
              </a:ext>
            </a:extLst>
          </p:cNvPr>
          <p:cNvSpPr txBox="1"/>
          <p:nvPr/>
        </p:nvSpPr>
        <p:spPr>
          <a:xfrm>
            <a:off x="1246455" y="2570429"/>
            <a:ext cx="4425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조건 최적화위한 유지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·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 시스템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안정된 공정에 대한 탐색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부하 증가에 대한 대안 수립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감소를 통한 원가절감필요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7" name="그림 46" descr="나이프이(가) 표시된 사진&#10;&#10;자동 생성된 설명">
            <a:extLst>
              <a:ext uri="{FF2B5EF4-FFF2-40B4-BE49-F238E27FC236}">
                <a16:creationId xmlns:a16="http://schemas.microsoft.com/office/drawing/2014/main" id="{EA21E529-A3DC-4D15-A782-0D4238DD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6521" y="3472424"/>
            <a:ext cx="2258954" cy="6428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4E3BBA4-006F-4EFE-AE4F-91F381CB1FE6}"/>
              </a:ext>
            </a:extLst>
          </p:cNvPr>
          <p:cNvSpPr txBox="1"/>
          <p:nvPr/>
        </p:nvSpPr>
        <p:spPr>
          <a:xfrm>
            <a:off x="907409" y="1536665"/>
            <a:ext cx="136962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개선기회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ED592-174A-403D-B334-98FE4AF2420F}"/>
              </a:ext>
            </a:extLst>
          </p:cNvPr>
          <p:cNvSpPr txBox="1"/>
          <p:nvPr/>
        </p:nvSpPr>
        <p:spPr>
          <a:xfrm>
            <a:off x="6746147" y="1539454"/>
            <a:ext cx="1055862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</p:spTree>
    <p:extLst>
      <p:ext uri="{BB962C8B-B14F-4D97-AF65-F5344CB8AC3E}">
        <p14:creationId xmlns:p14="http://schemas.microsoft.com/office/powerpoint/2010/main" val="38614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13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주요 변수 최적화 결과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감소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9CB0F4E-D1F0-44D0-8165-3F9F135CF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07428"/>
              </p:ext>
            </p:extLst>
          </p:nvPr>
        </p:nvGraphicFramePr>
        <p:xfrm>
          <a:off x="919765" y="1424630"/>
          <a:ext cx="4476377" cy="46913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0551">
                  <a:extLst>
                    <a:ext uri="{9D8B030D-6E8A-4147-A177-3AD203B41FA5}">
                      <a16:colId xmlns:a16="http://schemas.microsoft.com/office/drawing/2014/main" val="4151571162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950500190"/>
                    </a:ext>
                  </a:extLst>
                </a:gridCol>
                <a:gridCol w="374586">
                  <a:extLst>
                    <a:ext uri="{9D8B030D-6E8A-4147-A177-3AD203B41FA5}">
                      <a16:colId xmlns:a16="http://schemas.microsoft.com/office/drawing/2014/main" val="746963423"/>
                    </a:ext>
                  </a:extLst>
                </a:gridCol>
                <a:gridCol w="1167343">
                  <a:extLst>
                    <a:ext uri="{9D8B030D-6E8A-4147-A177-3AD203B41FA5}">
                      <a16:colId xmlns:a16="http://schemas.microsoft.com/office/drawing/2014/main" val="22194503"/>
                    </a:ext>
                  </a:extLst>
                </a:gridCol>
              </a:tblGrid>
              <a:tr h="546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주요공정변수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87185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Dry / Wet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7387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0.18 ~ 0.23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0.21 ~ 0.22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12275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21.07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6030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681.4 ~ 737.4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03439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441.7 ~ 582.8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20406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4.80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92611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식각공정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155.1 ~ 178.5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60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이온주입공정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162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55294"/>
                  </a:ext>
                </a:extLst>
              </a:tr>
            </a:tbl>
          </a:graphicData>
        </a:graphic>
      </p:graphicFrame>
      <p:pic>
        <p:nvPicPr>
          <p:cNvPr id="22" name="Picture 2" descr="비닐 화살표를 가리키는 - TenStickers">
            <a:extLst>
              <a:ext uri="{FF2B5EF4-FFF2-40B4-BE49-F238E27FC236}">
                <a16:creationId xmlns:a16="http://schemas.microsoft.com/office/drawing/2014/main" id="{9ED916E1-E74C-4387-B738-6A87821B9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532718" y="3478503"/>
            <a:ext cx="1021977" cy="677609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1BCD35-9A94-49C4-94E6-C0044F031E7C}"/>
              </a:ext>
            </a:extLst>
          </p:cNvPr>
          <p:cNvSpPr/>
          <p:nvPr/>
        </p:nvSpPr>
        <p:spPr>
          <a:xfrm>
            <a:off x="6689827" y="1428501"/>
            <a:ext cx="4634753" cy="4691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17217-A29B-460A-8DC1-5577312E29C7}"/>
              </a:ext>
            </a:extLst>
          </p:cNvPr>
          <p:cNvSpPr txBox="1"/>
          <p:nvPr/>
        </p:nvSpPr>
        <p:spPr>
          <a:xfrm>
            <a:off x="7295948" y="1603361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60320-8E10-400B-BF5E-F7121FF74F12}"/>
              </a:ext>
            </a:extLst>
          </p:cNvPr>
          <p:cNvSpPr txBox="1"/>
          <p:nvPr/>
        </p:nvSpPr>
        <p:spPr>
          <a:xfrm>
            <a:off x="9438393" y="1603361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endParaRPr lang="ko-KR" altLang="en-US" dirty="0">
              <a:solidFill>
                <a:srgbClr val="0070C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0D895-C4EE-4F36-9725-594227481DC4}"/>
              </a:ext>
            </a:extLst>
          </p:cNvPr>
          <p:cNvSpPr txBox="1"/>
          <p:nvPr/>
        </p:nvSpPr>
        <p:spPr>
          <a:xfrm>
            <a:off x="8592296" y="1568494"/>
            <a:ext cx="980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GB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4BDB4-C3CD-4F11-AABF-D8989036D569}"/>
              </a:ext>
            </a:extLst>
          </p:cNvPr>
          <p:cNvSpPr txBox="1"/>
          <p:nvPr/>
        </p:nvSpPr>
        <p:spPr>
          <a:xfrm>
            <a:off x="6954092" y="2960732"/>
            <a:ext cx="233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1704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장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웨이퍼중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3BF393-D069-42ED-8DB8-30094DE0E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4" t="31174" r="5930"/>
          <a:stretch/>
        </p:blipFill>
        <p:spPr>
          <a:xfrm>
            <a:off x="7075960" y="4681337"/>
            <a:ext cx="1087686" cy="1134051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0280C0-E2BC-499B-87AF-CBAEFCE80D57}"/>
              </a:ext>
            </a:extLst>
          </p:cNvPr>
          <p:cNvSpPr/>
          <p:nvPr/>
        </p:nvSpPr>
        <p:spPr>
          <a:xfrm>
            <a:off x="9152028" y="5069973"/>
            <a:ext cx="467132" cy="369332"/>
          </a:xfrm>
          <a:prstGeom prst="rightArrow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90731C-E990-44F4-92AB-040E5C331259}"/>
              </a:ext>
            </a:extLst>
          </p:cNvPr>
          <p:cNvSpPr txBox="1"/>
          <p:nvPr/>
        </p:nvSpPr>
        <p:spPr>
          <a:xfrm>
            <a:off x="7167801" y="4150534"/>
            <a:ext cx="371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 개선으로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Location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 감소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CE8759-7F97-49FA-B9CC-727EF4D8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10"/>
          <a:stretch/>
        </p:blipFill>
        <p:spPr>
          <a:xfrm>
            <a:off x="8163646" y="4799632"/>
            <a:ext cx="971945" cy="935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68C214-2BD3-4E14-A713-A2AC4495C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2330"/>
          <a:stretch/>
        </p:blipFill>
        <p:spPr>
          <a:xfrm>
            <a:off x="9694022" y="4560144"/>
            <a:ext cx="1418956" cy="1437919"/>
          </a:xfrm>
          <a:prstGeom prst="rect">
            <a:avLst/>
          </a:prstGeom>
        </p:spPr>
      </p:pic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8AD3A245-78E4-4E1C-B590-B2E6B192F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2124"/>
              </p:ext>
            </p:extLst>
          </p:nvPr>
        </p:nvGraphicFramePr>
        <p:xfrm>
          <a:off x="9500418" y="2575152"/>
          <a:ext cx="1473878" cy="114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39">
                  <a:extLst>
                    <a:ext uri="{9D8B030D-6E8A-4147-A177-3AD203B41FA5}">
                      <a16:colId xmlns:a16="http://schemas.microsoft.com/office/drawing/2014/main" val="406042730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899427445"/>
                    </a:ext>
                  </a:extLst>
                </a:gridCol>
              </a:tblGrid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84324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개선전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117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97767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개선후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711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8793CDF-4081-4D38-B4F4-3B9FDEA3BC4E}"/>
              </a:ext>
            </a:extLst>
          </p:cNvPr>
          <p:cNvCxnSpPr>
            <a:cxnSpLocks/>
          </p:cNvCxnSpPr>
          <p:nvPr/>
        </p:nvCxnSpPr>
        <p:spPr>
          <a:xfrm>
            <a:off x="10264588" y="2216579"/>
            <a:ext cx="740097" cy="33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C15F13-A85A-4BDD-A65F-2A01D883846A}"/>
              </a:ext>
            </a:extLst>
          </p:cNvPr>
          <p:cNvSpPr/>
          <p:nvPr/>
        </p:nvSpPr>
        <p:spPr>
          <a:xfrm>
            <a:off x="8649619" y="1880511"/>
            <a:ext cx="934263" cy="1255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C7768C-5CEC-4B7E-BCF7-AE16075AF087}"/>
              </a:ext>
            </a:extLst>
          </p:cNvPr>
          <p:cNvCxnSpPr>
            <a:cxnSpLocks/>
          </p:cNvCxnSpPr>
          <p:nvPr/>
        </p:nvCxnSpPr>
        <p:spPr>
          <a:xfrm flipH="1">
            <a:off x="7167801" y="2216579"/>
            <a:ext cx="2484065" cy="72965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B698D81F-CAEB-4F0B-81CE-A58186737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5155">
            <a:off x="9607575" y="2139199"/>
            <a:ext cx="499523" cy="500542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E7A44CC-22A0-499D-ADCC-01D3CC6B2B43}"/>
              </a:ext>
            </a:extLst>
          </p:cNvPr>
          <p:cNvSpPr/>
          <p:nvPr/>
        </p:nvSpPr>
        <p:spPr>
          <a:xfrm>
            <a:off x="6954092" y="3971365"/>
            <a:ext cx="4170432" cy="20266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95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14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시스템으로 부하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경로제어 통해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부하율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1/10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감소</a:t>
            </a: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2A652B09-8278-4CB4-88C2-2767C4380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503513"/>
              </p:ext>
            </p:extLst>
          </p:nvPr>
        </p:nvGraphicFramePr>
        <p:xfrm>
          <a:off x="1287659" y="3120190"/>
          <a:ext cx="283733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Picture 2" descr="비닐 화살표를 가리키는 - TenStickers">
            <a:extLst>
              <a:ext uri="{FF2B5EF4-FFF2-40B4-BE49-F238E27FC236}">
                <a16:creationId xmlns:a16="http://schemas.microsoft.com/office/drawing/2014/main" id="{08778FD9-D92D-434A-955A-EBAFB9434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093821" y="4170246"/>
            <a:ext cx="1753296" cy="1162501"/>
          </a:xfrm>
          <a:prstGeom prst="rect">
            <a:avLst/>
          </a:prstGeom>
          <a:noFill/>
        </p:spPr>
      </p:pic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8CFB0B47-BA05-466F-A7DC-138FF2ABF5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392814"/>
              </p:ext>
            </p:extLst>
          </p:nvPr>
        </p:nvGraphicFramePr>
        <p:xfrm>
          <a:off x="7855897" y="3146812"/>
          <a:ext cx="283733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E8BFEB-EED2-449E-B47E-A66F891D97A4}"/>
              </a:ext>
            </a:extLst>
          </p:cNvPr>
          <p:cNvSpPr/>
          <p:nvPr/>
        </p:nvSpPr>
        <p:spPr>
          <a:xfrm>
            <a:off x="8410310" y="3980802"/>
            <a:ext cx="2178423" cy="7851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C938D3-405E-45B9-96A6-878CDBAEF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09" y="4536481"/>
            <a:ext cx="2178423" cy="717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3FAA17-9B9A-4DC0-898B-3FEAA3A29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09" y="4236619"/>
            <a:ext cx="2178423" cy="71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D1D5D-A788-4725-B984-62A73EA543E6}"/>
              </a:ext>
            </a:extLst>
          </p:cNvPr>
          <p:cNvSpPr txBox="1"/>
          <p:nvPr/>
        </p:nvSpPr>
        <p:spPr>
          <a:xfrm>
            <a:off x="1290476" y="5637252"/>
            <a:ext cx="306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공정 경로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min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19494 ~ max 97470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D9F16-AAFC-41D1-B0CD-CDABE6D82CD1}"/>
              </a:ext>
            </a:extLst>
          </p:cNvPr>
          <p:cNvSpPr txBox="1"/>
          <p:nvPr/>
        </p:nvSpPr>
        <p:spPr>
          <a:xfrm>
            <a:off x="8418871" y="5593906"/>
            <a:ext cx="187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 공정 경로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average 45486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B7559C-15E6-48F8-B3C9-96DAA78F0CFA}"/>
              </a:ext>
            </a:extLst>
          </p:cNvPr>
          <p:cNvGrpSpPr/>
          <p:nvPr/>
        </p:nvGrpSpPr>
        <p:grpSpPr>
          <a:xfrm>
            <a:off x="7083138" y="1356884"/>
            <a:ext cx="3505596" cy="1761296"/>
            <a:chOff x="6358614" y="1330996"/>
            <a:chExt cx="3505596" cy="176129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C63D18-C7E6-4D99-BC8B-C47C8016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5" y="1330996"/>
              <a:ext cx="400867" cy="52361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8AA9CA7-1A4B-4065-AE9A-9F71E5CB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1949836"/>
              <a:ext cx="400867" cy="523616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46DCB9B-64B8-40FA-AC03-9D4E991E0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2568676"/>
              <a:ext cx="400867" cy="523616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E131221-E1F0-40F4-A56C-E7EF5099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7" y="1330996"/>
              <a:ext cx="400867" cy="52361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11CE554-10F4-4D20-B277-18DE8AC19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1949836"/>
              <a:ext cx="400867" cy="523616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034DE80-D341-494A-8155-16F76D47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2568676"/>
              <a:ext cx="400867" cy="523616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A79DD0-B6EB-4E24-96FD-593A0332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9" y="1330996"/>
              <a:ext cx="400867" cy="523616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F50ED9B-1F36-490E-80EB-248160AA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1949836"/>
              <a:ext cx="400867" cy="523616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99F13B7-9D82-4E12-9863-E25B1C6D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2568676"/>
              <a:ext cx="400867" cy="523616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A57FD33-B5BE-4C85-BA99-63514E75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1" y="1330996"/>
              <a:ext cx="400867" cy="523616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3B42119-52F5-49E8-BCAA-1CCA6E8C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1949836"/>
              <a:ext cx="400867" cy="52361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27C1830D-BD53-4C07-B097-70DB57CC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2568676"/>
              <a:ext cx="400867" cy="52361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49555E5-189C-4587-A91F-8B57F086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3" y="1330996"/>
              <a:ext cx="400867" cy="523616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54C0B5C-F79F-4370-A418-6DE7362F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1949836"/>
              <a:ext cx="400867" cy="523616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E3C4796-3D9C-457E-B58F-BE9EE1C1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2568676"/>
              <a:ext cx="400867" cy="523616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E25CDB-276F-449F-85D7-A28006430EEA}"/>
                </a:ext>
              </a:extLst>
            </p:cNvPr>
            <p:cNvSpPr txBox="1"/>
            <p:nvPr/>
          </p:nvSpPr>
          <p:spPr>
            <a:xfrm>
              <a:off x="635861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01EF66-9FA8-4340-B783-D3598C079C90}"/>
                </a:ext>
              </a:extLst>
            </p:cNvPr>
            <p:cNvSpPr txBox="1"/>
            <p:nvPr/>
          </p:nvSpPr>
          <p:spPr>
            <a:xfrm>
              <a:off x="9449652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CAAEB23-AE0D-4EB0-8E09-D611AF73FC9C}"/>
                </a:ext>
              </a:extLst>
            </p:cNvPr>
            <p:cNvSpPr txBox="1"/>
            <p:nvPr/>
          </p:nvSpPr>
          <p:spPr>
            <a:xfrm>
              <a:off x="867689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E5F1488-E471-4CFD-A3E7-1FEAEC1A97B7}"/>
                </a:ext>
              </a:extLst>
            </p:cNvPr>
            <p:cNvSpPr txBox="1"/>
            <p:nvPr/>
          </p:nvSpPr>
          <p:spPr>
            <a:xfrm>
              <a:off x="790413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51202D9-C922-4AAC-A8CF-D3B703270ABD}"/>
                </a:ext>
              </a:extLst>
            </p:cNvPr>
            <p:cNvSpPr txBox="1"/>
            <p:nvPr/>
          </p:nvSpPr>
          <p:spPr>
            <a:xfrm>
              <a:off x="713137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C4B9B9-02D3-4F64-860D-B0B9ACFEF77C}"/>
                </a:ext>
              </a:extLst>
            </p:cNvPr>
            <p:cNvSpPr txBox="1"/>
            <p:nvPr/>
          </p:nvSpPr>
          <p:spPr>
            <a:xfrm>
              <a:off x="6358614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C8373E-CB9D-4A44-8902-2053BD3E17F3}"/>
                </a:ext>
              </a:extLst>
            </p:cNvPr>
            <p:cNvSpPr txBox="1"/>
            <p:nvPr/>
          </p:nvSpPr>
          <p:spPr>
            <a:xfrm>
              <a:off x="944965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E39E51-5EA1-4B77-B72B-BB1F50E15A97}"/>
                </a:ext>
              </a:extLst>
            </p:cNvPr>
            <p:cNvSpPr txBox="1"/>
            <p:nvPr/>
          </p:nvSpPr>
          <p:spPr>
            <a:xfrm>
              <a:off x="8676891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CE8BF1-6CC7-440C-B5A0-9290BE68DE4D}"/>
                </a:ext>
              </a:extLst>
            </p:cNvPr>
            <p:cNvSpPr txBox="1"/>
            <p:nvPr/>
          </p:nvSpPr>
          <p:spPr>
            <a:xfrm>
              <a:off x="790413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68DDA4-B031-4657-B325-F1DCE1BBB652}"/>
                </a:ext>
              </a:extLst>
            </p:cNvPr>
            <p:cNvSpPr txBox="1"/>
            <p:nvPr/>
          </p:nvSpPr>
          <p:spPr>
            <a:xfrm>
              <a:off x="7131373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119585-6E42-49A2-9D21-2B8C94129A59}"/>
                </a:ext>
              </a:extLst>
            </p:cNvPr>
            <p:cNvSpPr txBox="1"/>
            <p:nvPr/>
          </p:nvSpPr>
          <p:spPr>
            <a:xfrm>
              <a:off x="6358614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BEC699-65CF-477A-A7D7-390D5589BF5F}"/>
                </a:ext>
              </a:extLst>
            </p:cNvPr>
            <p:cNvSpPr txBox="1"/>
            <p:nvPr/>
          </p:nvSpPr>
          <p:spPr>
            <a:xfrm>
              <a:off x="944965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515131-3657-4E89-8BD9-B7FFCB9C6317}"/>
                </a:ext>
              </a:extLst>
            </p:cNvPr>
            <p:cNvSpPr txBox="1"/>
            <p:nvPr/>
          </p:nvSpPr>
          <p:spPr>
            <a:xfrm>
              <a:off x="8676891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E7C6EA9-B207-4E4E-8A95-F47C4952269C}"/>
                </a:ext>
              </a:extLst>
            </p:cNvPr>
            <p:cNvSpPr txBox="1"/>
            <p:nvPr/>
          </p:nvSpPr>
          <p:spPr>
            <a:xfrm>
              <a:off x="790413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870F7A-7CCE-47F2-B532-43FE3BF71BA6}"/>
                </a:ext>
              </a:extLst>
            </p:cNvPr>
            <p:cNvSpPr txBox="1"/>
            <p:nvPr/>
          </p:nvSpPr>
          <p:spPr>
            <a:xfrm>
              <a:off x="7131373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EC6B7A-F8FA-4A7D-A4D7-FCF1EACD39B1}"/>
              </a:ext>
            </a:extLst>
          </p:cNvPr>
          <p:cNvGrpSpPr/>
          <p:nvPr/>
        </p:nvGrpSpPr>
        <p:grpSpPr>
          <a:xfrm>
            <a:off x="759445" y="1335355"/>
            <a:ext cx="4152322" cy="1761296"/>
            <a:chOff x="1116079" y="1465244"/>
            <a:chExt cx="4152322" cy="17612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8CBBB9-9BA6-4D9D-9A6D-546F20C2DDDA}"/>
                </a:ext>
              </a:extLst>
            </p:cNvPr>
            <p:cNvGrpSpPr/>
            <p:nvPr/>
          </p:nvGrpSpPr>
          <p:grpSpPr>
            <a:xfrm>
              <a:off x="1116079" y="1465244"/>
              <a:ext cx="3505596" cy="1761296"/>
              <a:chOff x="814637" y="1364821"/>
              <a:chExt cx="3505596" cy="17612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8418942-597C-4F8C-A3A5-9630EF0CC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8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04C8057-7E9D-4955-9922-2F70C3462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9AC6A1B-2F52-4FE6-8BE4-54B1AC038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587F29D-C850-4E76-84DC-3A91E2C3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20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BDD7B4B-844F-464A-8F71-A41066A79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B23654D-F8E4-4E7D-95DB-29D9FE42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B9A2215-7032-474C-AFB8-69F957D80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2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4E3C2F8-0AD2-418A-8A6C-635E43611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290F718-A652-461A-BFCB-9E97FC896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34FE827-CD21-4F87-AC90-8BE019843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4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40A6DFC-97F1-4386-86D6-38703C19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9AA9A37F-7FCF-4B51-9645-6CDA23E1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A6EEC76-E532-4D59-8C68-0D98F19F4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6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6995173-D05B-41CF-A0A4-3C588460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9AE2E1-AF87-49DA-BA52-2415CAE3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2602501"/>
                <a:ext cx="400867" cy="52361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8E62C-D769-47BD-AF8A-6AD260E6D7BC}"/>
                  </a:ext>
                </a:extLst>
              </p:cNvPr>
              <p:cNvSpPr txBox="1"/>
              <p:nvPr/>
            </p:nvSpPr>
            <p:spPr>
              <a:xfrm>
                <a:off x="81463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340FF6-2365-4741-8A3C-3EC56CEDF6D3}"/>
                  </a:ext>
                </a:extLst>
              </p:cNvPr>
              <p:cNvSpPr txBox="1"/>
              <p:nvPr/>
            </p:nvSpPr>
            <p:spPr>
              <a:xfrm>
                <a:off x="3905675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9C6834-5989-405B-92B6-BD6E56D1EED5}"/>
                  </a:ext>
                </a:extLst>
              </p:cNvPr>
              <p:cNvSpPr txBox="1"/>
              <p:nvPr/>
            </p:nvSpPr>
            <p:spPr>
              <a:xfrm>
                <a:off x="313291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7F281F-04FD-41CC-A8ED-AC3479DB87EE}"/>
                  </a:ext>
                </a:extLst>
              </p:cNvPr>
              <p:cNvSpPr txBox="1"/>
              <p:nvPr/>
            </p:nvSpPr>
            <p:spPr>
              <a:xfrm>
                <a:off x="236015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A66D89-5AF7-4A31-9346-CAFE5CE0E196}"/>
                  </a:ext>
                </a:extLst>
              </p:cNvPr>
              <p:cNvSpPr txBox="1"/>
              <p:nvPr/>
            </p:nvSpPr>
            <p:spPr>
              <a:xfrm>
                <a:off x="158739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4FB024-61B1-426C-A421-7DA1265D6821}"/>
                  </a:ext>
                </a:extLst>
              </p:cNvPr>
              <p:cNvSpPr txBox="1"/>
              <p:nvPr/>
            </p:nvSpPr>
            <p:spPr>
              <a:xfrm>
                <a:off x="814637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A7FF0E-8ECF-467A-BE18-9F04A2853770}"/>
                  </a:ext>
                </a:extLst>
              </p:cNvPr>
              <p:cNvSpPr txBox="1"/>
              <p:nvPr/>
            </p:nvSpPr>
            <p:spPr>
              <a:xfrm>
                <a:off x="390567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53A05B7-0873-4422-AFE4-1A1CB25A4A6B}"/>
                  </a:ext>
                </a:extLst>
              </p:cNvPr>
              <p:cNvSpPr txBox="1"/>
              <p:nvPr/>
            </p:nvSpPr>
            <p:spPr>
              <a:xfrm>
                <a:off x="3132914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920B34-8E09-4A86-9ED4-FF16A0D47B80}"/>
                  </a:ext>
                </a:extLst>
              </p:cNvPr>
              <p:cNvSpPr txBox="1"/>
              <p:nvPr/>
            </p:nvSpPr>
            <p:spPr>
              <a:xfrm>
                <a:off x="236015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108BEF-D43B-4FCC-99D8-A37D274131B3}"/>
                  </a:ext>
                </a:extLst>
              </p:cNvPr>
              <p:cNvSpPr txBox="1"/>
              <p:nvPr/>
            </p:nvSpPr>
            <p:spPr>
              <a:xfrm>
                <a:off x="1587396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6FC1D1F-1B8C-4126-97A8-4C0FFEC38A3B}"/>
                  </a:ext>
                </a:extLst>
              </p:cNvPr>
              <p:cNvSpPr txBox="1"/>
              <p:nvPr/>
            </p:nvSpPr>
            <p:spPr>
              <a:xfrm>
                <a:off x="814637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4A5B09-CFD4-4453-83EC-35165FCFE9E8}"/>
                  </a:ext>
                </a:extLst>
              </p:cNvPr>
              <p:cNvSpPr txBox="1"/>
              <p:nvPr/>
            </p:nvSpPr>
            <p:spPr>
              <a:xfrm>
                <a:off x="390567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D31C66-AAB6-4B28-8869-3A63D6900C71}"/>
                  </a:ext>
                </a:extLst>
              </p:cNvPr>
              <p:cNvSpPr txBox="1"/>
              <p:nvPr/>
            </p:nvSpPr>
            <p:spPr>
              <a:xfrm>
                <a:off x="3132914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DE5DB8-DE59-4CCC-B35F-F04355F1662D}"/>
                  </a:ext>
                </a:extLst>
              </p:cNvPr>
              <p:cNvSpPr txBox="1"/>
              <p:nvPr/>
            </p:nvSpPr>
            <p:spPr>
              <a:xfrm>
                <a:off x="236015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C16245-2DF4-4A19-B95E-5B9B4BC63C72}"/>
                  </a:ext>
                </a:extLst>
              </p:cNvPr>
              <p:cNvSpPr txBox="1"/>
              <p:nvPr/>
            </p:nvSpPr>
            <p:spPr>
              <a:xfrm>
                <a:off x="1587396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317E9DF-F98B-4415-BCB4-B1D4D0A78CEA}"/>
                </a:ext>
              </a:extLst>
            </p:cNvPr>
            <p:cNvCxnSpPr>
              <a:stCxn id="18" idx="1"/>
              <a:endCxn id="76" idx="3"/>
            </p:cNvCxnSpPr>
            <p:nvPr/>
          </p:nvCxnSpPr>
          <p:spPr>
            <a:xfrm>
              <a:off x="1116079" y="1755301"/>
              <a:ext cx="19463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797CF34-7B3B-4155-91FD-6E29BDE16CD2}"/>
                </a:ext>
              </a:extLst>
            </p:cNvPr>
            <p:cNvCxnSpPr>
              <a:stCxn id="76" idx="3"/>
              <a:endCxn id="80" idx="1"/>
            </p:cNvCxnSpPr>
            <p:nvPr/>
          </p:nvCxnSpPr>
          <p:spPr>
            <a:xfrm>
              <a:off x="3062465" y="1755301"/>
              <a:ext cx="371891" cy="6372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CD25041-F5C2-4B4E-9776-2885E15E1727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3434356" y="2345892"/>
              <a:ext cx="1388656" cy="466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7C3B62-6922-4442-A7F3-22D93922FC71}"/>
                </a:ext>
              </a:extLst>
            </p:cNvPr>
            <p:cNvSpPr txBox="1"/>
            <p:nvPr/>
          </p:nvSpPr>
          <p:spPr>
            <a:xfrm>
              <a:off x="4660249" y="2591117"/>
              <a:ext cx="52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부하</a:t>
              </a:r>
            </a:p>
          </p:txBody>
        </p:sp>
        <p:pic>
          <p:nvPicPr>
            <p:cNvPr id="1028" name="Picture 4" descr="경고  무료 아이콘">
              <a:extLst>
                <a:ext uri="{FF2B5EF4-FFF2-40B4-BE49-F238E27FC236}">
                  <a16:creationId xmlns:a16="http://schemas.microsoft.com/office/drawing/2014/main" id="{0BD60C38-67BB-4978-AD1D-6EF8B9B4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792" y="1875847"/>
              <a:ext cx="677609" cy="67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" name="그림 1024" descr="나이프이(가) 표시된 사진&#10;&#10;자동 생성된 설명">
            <a:extLst>
              <a:ext uri="{FF2B5EF4-FFF2-40B4-BE49-F238E27FC236}">
                <a16:creationId xmlns:a16="http://schemas.microsoft.com/office/drawing/2014/main" id="{7148D0A7-7343-4C66-B39B-7A7AB6D27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3312" y="1896744"/>
            <a:ext cx="1784345" cy="642835"/>
          </a:xfrm>
          <a:prstGeom prst="rect">
            <a:avLst/>
          </a:prstGeom>
        </p:spPr>
      </p:pic>
      <p:pic>
        <p:nvPicPr>
          <p:cNvPr id="1030" name="Picture 6" descr="이미지가 업로드됨">
            <a:extLst>
              <a:ext uri="{FF2B5EF4-FFF2-40B4-BE49-F238E27FC236}">
                <a16:creationId xmlns:a16="http://schemas.microsoft.com/office/drawing/2014/main" id="{C49EACEA-66BB-424F-8854-A77552FF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069" y="1433273"/>
            <a:ext cx="1606440" cy="16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0A8B0371-5B2E-4675-89B7-17FEA528AEBC}"/>
              </a:ext>
            </a:extLst>
          </p:cNvPr>
          <p:cNvSpPr txBox="1"/>
          <p:nvPr/>
        </p:nvSpPr>
        <p:spPr>
          <a:xfrm>
            <a:off x="4854760" y="2933415"/>
            <a:ext cx="203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</a:t>
            </a:r>
          </a:p>
        </p:txBody>
      </p:sp>
      <p:pic>
        <p:nvPicPr>
          <p:cNvPr id="134" name="그림 133" descr="나이프이(가) 표시된 사진&#10;&#10;자동 생성된 설명">
            <a:extLst>
              <a:ext uri="{FF2B5EF4-FFF2-40B4-BE49-F238E27FC236}">
                <a16:creationId xmlns:a16="http://schemas.microsoft.com/office/drawing/2014/main" id="{6DF3B6F7-7CA7-4B85-86B3-704E8C4A1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005" y="1941243"/>
            <a:ext cx="1784345" cy="642835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243C5836-4308-4D83-9CA3-9D1EBA0FF864}"/>
              </a:ext>
            </a:extLst>
          </p:cNvPr>
          <p:cNvCxnSpPr>
            <a:cxnSpLocks/>
            <a:stCxn id="108" idx="1"/>
          </p:cNvCxnSpPr>
          <p:nvPr/>
        </p:nvCxnSpPr>
        <p:spPr>
          <a:xfrm flipV="1">
            <a:off x="7083138" y="2276253"/>
            <a:ext cx="3755194" cy="79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AF79539-C2C4-4C21-AA5C-3A460116F9DD}"/>
              </a:ext>
            </a:extLst>
          </p:cNvPr>
          <p:cNvSpPr txBox="1"/>
          <p:nvPr/>
        </p:nvSpPr>
        <p:spPr>
          <a:xfrm>
            <a:off x="10370367" y="2519222"/>
            <a:ext cx="124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안정화 공정</a:t>
            </a:r>
          </a:p>
        </p:txBody>
      </p:sp>
      <p:pic>
        <p:nvPicPr>
          <p:cNvPr id="1036" name="그림 1035">
            <a:extLst>
              <a:ext uri="{FF2B5EF4-FFF2-40B4-BE49-F238E27FC236}">
                <a16:creationId xmlns:a16="http://schemas.microsoft.com/office/drawing/2014/main" id="{6A65388E-1480-41A2-9602-E520B2A0EB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1579" y1="84932" x2="31579" y2="84932"/>
                        <a14:foregroundMark x1="78947" y1="36986" x2="78947" y2="36986"/>
                        <a14:foregroundMark x1="65789" y1="21918" x2="65789" y2="21918"/>
                        <a14:foregroundMark x1="47368" y1="16438" x2="47368" y2="16438"/>
                        <a14:foregroundMark x1="26316" y1="19178" x2="26316" y2="19178"/>
                        <a14:foregroundMark x1="46053" y1="15068" x2="46053" y2="15068"/>
                        <a14:foregroundMark x1="10526" y1="35616" x2="10526" y2="35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0380" y="1848196"/>
            <a:ext cx="698602" cy="67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2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E9F92C5-43D1-49E8-BBCF-2CF9DA9029BC}"/>
              </a:ext>
            </a:extLst>
          </p:cNvPr>
          <p:cNvSpPr/>
          <p:nvPr/>
        </p:nvSpPr>
        <p:spPr>
          <a:xfrm>
            <a:off x="0" y="0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E206C-465C-4523-B3EE-DACFFD81032E}"/>
              </a:ext>
            </a:extLst>
          </p:cNvPr>
          <p:cNvSpPr txBox="1"/>
          <p:nvPr/>
        </p:nvSpPr>
        <p:spPr>
          <a:xfrm>
            <a:off x="682066" y="828583"/>
            <a:ext cx="164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contents</a:t>
            </a:r>
            <a:endParaRPr lang="ko-KR" altLang="en-US" sz="2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B493FD-05B9-4493-82B9-D99FA8617FE5}"/>
              </a:ext>
            </a:extLst>
          </p:cNvPr>
          <p:cNvCxnSpPr/>
          <p:nvPr/>
        </p:nvCxnSpPr>
        <p:spPr>
          <a:xfrm>
            <a:off x="2689411" y="1078596"/>
            <a:ext cx="8633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2BA8A-E732-4CFC-8B8E-923E1F29AC55}"/>
              </a:ext>
            </a:extLst>
          </p:cNvPr>
          <p:cNvSpPr txBox="1"/>
          <p:nvPr/>
        </p:nvSpPr>
        <p:spPr>
          <a:xfrm>
            <a:off x="889000" y="2474224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01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4C911-0F30-4296-B3D7-BBFE79DE883B}"/>
              </a:ext>
            </a:extLst>
          </p:cNvPr>
          <p:cNvSpPr txBox="1"/>
          <p:nvPr/>
        </p:nvSpPr>
        <p:spPr>
          <a:xfrm>
            <a:off x="3149600" y="2474224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02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0C552-AC77-48F0-B76F-8C6D4769D197}"/>
              </a:ext>
            </a:extLst>
          </p:cNvPr>
          <p:cNvSpPr txBox="1"/>
          <p:nvPr/>
        </p:nvSpPr>
        <p:spPr>
          <a:xfrm>
            <a:off x="5410200" y="2474223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03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8B6F4-D804-402C-AB49-462897342D89}"/>
              </a:ext>
            </a:extLst>
          </p:cNvPr>
          <p:cNvSpPr txBox="1"/>
          <p:nvPr/>
        </p:nvSpPr>
        <p:spPr>
          <a:xfrm>
            <a:off x="7670800" y="2474224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87A4E-45EC-443C-A510-0EECDD641C78}"/>
              </a:ext>
            </a:extLst>
          </p:cNvPr>
          <p:cNvSpPr txBox="1"/>
          <p:nvPr/>
        </p:nvSpPr>
        <p:spPr>
          <a:xfrm>
            <a:off x="9950822" y="2474222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05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ABA9D-8F52-405C-88CF-92677B0B1EB2}"/>
              </a:ext>
            </a:extLst>
          </p:cNvPr>
          <p:cNvSpPr txBox="1"/>
          <p:nvPr/>
        </p:nvSpPr>
        <p:spPr>
          <a:xfrm>
            <a:off x="826994" y="3865568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추진배경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092D5-A74A-45F9-B4C0-D7B8274479CF}"/>
              </a:ext>
            </a:extLst>
          </p:cNvPr>
          <p:cNvSpPr txBox="1"/>
          <p:nvPr/>
        </p:nvSpPr>
        <p:spPr>
          <a:xfrm>
            <a:off x="2761746" y="3869126"/>
            <a:ext cx="214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현황 및 개선기회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BB8E8-B708-4964-918D-300820AF70CC}"/>
              </a:ext>
            </a:extLst>
          </p:cNvPr>
          <p:cNvSpPr txBox="1"/>
          <p:nvPr/>
        </p:nvSpPr>
        <p:spPr>
          <a:xfrm>
            <a:off x="5348194" y="3865568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E6436-20FD-4E1D-B687-E2205E78D198}"/>
              </a:ext>
            </a:extLst>
          </p:cNvPr>
          <p:cNvSpPr txBox="1"/>
          <p:nvPr/>
        </p:nvSpPr>
        <p:spPr>
          <a:xfrm>
            <a:off x="7608794" y="3865568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E7FA-6A2A-4A6D-BF29-85C05AACF693}"/>
              </a:ext>
            </a:extLst>
          </p:cNvPr>
          <p:cNvSpPr txBox="1"/>
          <p:nvPr/>
        </p:nvSpPr>
        <p:spPr>
          <a:xfrm>
            <a:off x="9978917" y="3865568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개선안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82FCA6-37D1-4207-BE6E-67681A8ADB58}"/>
              </a:ext>
            </a:extLst>
          </p:cNvPr>
          <p:cNvSpPr/>
          <p:nvPr/>
        </p:nvSpPr>
        <p:spPr>
          <a:xfrm>
            <a:off x="2577145" y="3499667"/>
            <a:ext cx="255909" cy="244149"/>
          </a:xfrm>
          <a:prstGeom prst="ellipse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CCC308-CB88-44BB-881C-C869B4E9BAC6}"/>
              </a:ext>
            </a:extLst>
          </p:cNvPr>
          <p:cNvSpPr/>
          <p:nvPr/>
        </p:nvSpPr>
        <p:spPr>
          <a:xfrm>
            <a:off x="4840982" y="3499667"/>
            <a:ext cx="255909" cy="244149"/>
          </a:xfrm>
          <a:prstGeom prst="ellipse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628BF08-FAF4-44D3-9678-BBD8EA288802}"/>
              </a:ext>
            </a:extLst>
          </p:cNvPr>
          <p:cNvSpPr/>
          <p:nvPr/>
        </p:nvSpPr>
        <p:spPr>
          <a:xfrm>
            <a:off x="7104819" y="3499665"/>
            <a:ext cx="255909" cy="244149"/>
          </a:xfrm>
          <a:prstGeom prst="ellipse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A03934-C7DA-4016-8AEE-EB77EAD5699D}"/>
              </a:ext>
            </a:extLst>
          </p:cNvPr>
          <p:cNvSpPr/>
          <p:nvPr/>
        </p:nvSpPr>
        <p:spPr>
          <a:xfrm>
            <a:off x="9368656" y="3499666"/>
            <a:ext cx="255909" cy="244149"/>
          </a:xfrm>
          <a:prstGeom prst="ellipse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F517269-E90C-4C2E-AE8C-82938C061079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25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8F13084-968F-4EF4-ACEB-DA9DE8FBFAEF}"/>
              </a:ext>
            </a:extLst>
          </p:cNvPr>
          <p:cNvSpPr/>
          <p:nvPr/>
        </p:nvSpPr>
        <p:spPr>
          <a:xfrm>
            <a:off x="0" y="0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522BE23-E27E-4CCB-A231-9C4F52893D5E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추진배경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818882" y="1047232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국내 수출액 중 반도체가 차지하는 비중이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19.3%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인 상황에서 세계 반도체 시장이 성장함에도 불구하고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사의 매출 상승률은 하락하여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공정최적화를 통한 조업 안정화가 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13BBD8A-6DC9-45BD-B455-2EB369B7A564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3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E81B4-70A1-4A17-A922-179ED30C748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63531" y="2353014"/>
            <a:ext cx="3282695" cy="3348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4B1EE97-69C3-48BD-BEDC-E3232BC7D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565032"/>
              </p:ext>
            </p:extLst>
          </p:nvPr>
        </p:nvGraphicFramePr>
        <p:xfrm>
          <a:off x="8145774" y="2353014"/>
          <a:ext cx="3673232" cy="334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" name="Picture 2" descr="그래픽] 세계 반도체 시장 매출액 전망 | 연합뉴스">
            <a:extLst>
              <a:ext uri="{FF2B5EF4-FFF2-40B4-BE49-F238E27FC236}">
                <a16:creationId xmlns:a16="http://schemas.microsoft.com/office/drawing/2014/main" id="{109F7DAC-869B-4763-B07F-B9DF5E0FE21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2353014"/>
            <a:ext cx="3240000" cy="3348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56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1BC64D0-A393-4D82-8234-A33EA3352CBC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F4785A7-4E5E-42B7-A7A7-87F24839251D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3BA3BC-2E77-4039-BBF1-8FAD6BA2FC9B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9676BC-C566-43F0-B13F-462E1D2F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95" y="1751468"/>
            <a:ext cx="6524570" cy="4173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6DC3D8-3FC1-45B5-8797-72DEE0F41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80" y="1672762"/>
            <a:ext cx="1548795" cy="513684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CCE7CBA-7798-492D-8495-A98F780B0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091" y="2380049"/>
            <a:ext cx="980372" cy="67421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ADAC01-FF12-407F-9AB1-F5401124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995" y="2492071"/>
            <a:ext cx="5409081" cy="417368"/>
          </a:xfrm>
          <a:prstGeom prst="rect">
            <a:avLst/>
          </a:prstGeom>
        </p:spPr>
      </p:pic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4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F933C6-60C0-4F5C-B3FF-ACBF232D2E45}"/>
              </a:ext>
            </a:extLst>
          </p:cNvPr>
          <p:cNvSpPr txBox="1"/>
          <p:nvPr/>
        </p:nvSpPr>
        <p:spPr>
          <a:xfrm>
            <a:off x="818881" y="719861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세계 반도체 시장은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 기술을 통한 무인화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자동화 공정으로 불량률 개선 중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사도 빅데이터 기반 실시간 모니터링 기술 도입으로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0%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목표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41517-B234-4D4D-ACFF-3660CEEAB9B9}"/>
              </a:ext>
            </a:extLst>
          </p:cNvPr>
          <p:cNvSpPr/>
          <p:nvPr/>
        </p:nvSpPr>
        <p:spPr>
          <a:xfrm>
            <a:off x="1793531" y="1590389"/>
            <a:ext cx="8604934" cy="146515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4A8769-82D8-45A1-86B7-2800237B8F11}"/>
              </a:ext>
            </a:extLst>
          </p:cNvPr>
          <p:cNvSpPr txBox="1"/>
          <p:nvPr/>
        </p:nvSpPr>
        <p:spPr>
          <a:xfrm>
            <a:off x="818881" y="3296709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사업과 자율주행 시장이 성장함에 따라 장기간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IoT/AI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반도체 수요의 증가가 예상되므로 지속적 경쟁 우위를 위하여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원가 절감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4F484-146C-488C-8C76-11CD0AB310B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5"/>
          <a:stretch/>
        </p:blipFill>
        <p:spPr bwMode="auto">
          <a:xfrm>
            <a:off x="6608565" y="4087860"/>
            <a:ext cx="3600000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전자, 차량용 반도체 본격 진출…아우디에 엑시노스 오토 공급 : IT : 경제 : 뉴스 : 한겨레">
            <a:extLst>
              <a:ext uri="{FF2B5EF4-FFF2-40B4-BE49-F238E27FC236}">
                <a16:creationId xmlns:a16="http://schemas.microsoft.com/office/drawing/2014/main" id="{F923E67F-22DB-4894-ACDC-39F11C19F24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436" y="4084941"/>
            <a:ext cx="3600000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31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1BC64D0-A393-4D82-8234-A33EA3352CBC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F4785A7-4E5E-42B7-A7A7-87F24839251D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3BA3BC-2E77-4039-BBF1-8FAD6BA2FC9B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5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713B355-5754-4988-BAEF-ACF0E172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58001"/>
              </p:ext>
            </p:extLst>
          </p:nvPr>
        </p:nvGraphicFramePr>
        <p:xfrm>
          <a:off x="1669409" y="4910569"/>
          <a:ext cx="8565160" cy="12904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3032">
                  <a:extLst>
                    <a:ext uri="{9D8B030D-6E8A-4147-A177-3AD203B41FA5}">
                      <a16:colId xmlns:a16="http://schemas.microsoft.com/office/drawing/2014/main" val="3207801282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478095490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839082476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799301137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760734224"/>
                    </a:ext>
                  </a:extLst>
                </a:gridCol>
              </a:tblGrid>
              <a:tr h="376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성과지표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현수준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목표수준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8289"/>
                  </a:ext>
                </a:extLst>
              </a:tr>
              <a:tr h="2610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22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23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663102"/>
                  </a:ext>
                </a:extLst>
              </a:tr>
              <a:tr h="26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41701"/>
                  </a:ext>
                </a:extLst>
              </a:tr>
              <a:tr h="26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매출 상승률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4%</a:t>
                      </a: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36%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07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8ABF629-37CD-4FF5-AAE2-52D7EF67143A}"/>
              </a:ext>
            </a:extLst>
          </p:cNvPr>
          <p:cNvSpPr txBox="1"/>
          <p:nvPr/>
        </p:nvSpPr>
        <p:spPr>
          <a:xfrm>
            <a:off x="2111228" y="1521259"/>
            <a:ext cx="796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최적화를 통한 불량률은 감소하고 이에 따른 매출 상승률 증가 기대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946A1C4-7749-4D09-B9FF-94F0C160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40" y="2060360"/>
            <a:ext cx="7214532" cy="26453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07C5DF-F155-471F-A737-3312AEBBF7B1}"/>
              </a:ext>
            </a:extLst>
          </p:cNvPr>
          <p:cNvSpPr txBox="1"/>
          <p:nvPr/>
        </p:nvSpPr>
        <p:spPr>
          <a:xfrm>
            <a:off x="1669409" y="4612916"/>
            <a:ext cx="3556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KPI(Key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Performance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Indicator)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A723E-3627-49AD-A5FC-B23C77D54F10}"/>
              </a:ext>
            </a:extLst>
          </p:cNvPr>
          <p:cNvSpPr txBox="1"/>
          <p:nvPr/>
        </p:nvSpPr>
        <p:spPr>
          <a:xfrm>
            <a:off x="818881" y="719861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불량률 개선 측정 지표 선정</a:t>
            </a:r>
          </a:p>
        </p:txBody>
      </p:sp>
    </p:spTree>
    <p:extLst>
      <p:ext uri="{BB962C8B-B14F-4D97-AF65-F5344CB8AC3E}">
        <p14:creationId xmlns:p14="http://schemas.microsoft.com/office/powerpoint/2010/main" val="165896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25">
            <a:extLst>
              <a:ext uri="{FF2B5EF4-FFF2-40B4-BE49-F238E27FC236}">
                <a16:creationId xmlns:a16="http://schemas.microsoft.com/office/drawing/2014/main" id="{7330EA41-E4AA-4011-BAFF-DE54300A6E32}"/>
              </a:ext>
            </a:extLst>
          </p:cNvPr>
          <p:cNvGrpSpPr/>
          <p:nvPr/>
        </p:nvGrpSpPr>
        <p:grpSpPr>
          <a:xfrm flipH="1">
            <a:off x="0" y="1664841"/>
            <a:ext cx="10908792" cy="3173086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6512233A-6FD3-4D49-B1B9-29F9A1F742B5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9F1BF1C8-BD14-4B3B-8B01-22ABC393EDEF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3" name="Isosceles Triangle 4">
              <a:extLst>
                <a:ext uri="{FF2B5EF4-FFF2-40B4-BE49-F238E27FC236}">
                  <a16:creationId xmlns:a16="http://schemas.microsoft.com/office/drawing/2014/main" id="{4770FA14-8626-499F-A466-0E0431045669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6E4F843-0107-48E6-8825-210EDBF34ADD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17" name="Freeform: Shape 17">
            <a:extLst>
              <a:ext uri="{FF2B5EF4-FFF2-40B4-BE49-F238E27FC236}">
                <a16:creationId xmlns:a16="http://schemas.microsoft.com/office/drawing/2014/main" id="{09422E79-F769-4023-8981-6F1E33C0D3F7}"/>
              </a:ext>
            </a:extLst>
          </p:cNvPr>
          <p:cNvSpPr/>
          <p:nvPr/>
        </p:nvSpPr>
        <p:spPr>
          <a:xfrm>
            <a:off x="10156078" y="12624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F2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식각공정</a:t>
            </a:r>
            <a:endParaRPr 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BC64D0-A393-4D82-8234-A33EA3352CBC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F4785A7-4E5E-42B7-A7A7-87F24839251D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B3BA3BC-2E77-4039-BBF1-8FAD6BA2FC9B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6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F17D8-DC20-48EE-B58D-AB35914A44AB}"/>
              </a:ext>
            </a:extLst>
          </p:cNvPr>
          <p:cNvSpPr txBox="1"/>
          <p:nvPr/>
        </p:nvSpPr>
        <p:spPr>
          <a:xfrm>
            <a:off x="818881" y="719861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생산공정의 이해</a:t>
            </a:r>
          </a:p>
        </p:txBody>
      </p:sp>
      <p:sp>
        <p:nvSpPr>
          <p:cNvPr id="75" name="Freeform: Shape 17">
            <a:extLst>
              <a:ext uri="{FF2B5EF4-FFF2-40B4-BE49-F238E27FC236}">
                <a16:creationId xmlns:a16="http://schemas.microsoft.com/office/drawing/2014/main" id="{91165AAF-6F5F-4D1A-9BEA-35D9423752E2}"/>
              </a:ext>
            </a:extLst>
          </p:cNvPr>
          <p:cNvSpPr/>
          <p:nvPr/>
        </p:nvSpPr>
        <p:spPr>
          <a:xfrm>
            <a:off x="10156078" y="4240551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EF8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증착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이온주입 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6" name="Freeform: Shape 18">
            <a:extLst>
              <a:ext uri="{FF2B5EF4-FFF2-40B4-BE49-F238E27FC236}">
                <a16:creationId xmlns:a16="http://schemas.microsoft.com/office/drawing/2014/main" id="{CFB0B699-E5D6-4C77-8AF2-0F8526618AEE}"/>
              </a:ext>
            </a:extLst>
          </p:cNvPr>
          <p:cNvSpPr/>
          <p:nvPr/>
        </p:nvSpPr>
        <p:spPr>
          <a:xfrm>
            <a:off x="7101604" y="12624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포토공정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7" name="Freeform: Shape 19">
            <a:extLst>
              <a:ext uri="{FF2B5EF4-FFF2-40B4-BE49-F238E27FC236}">
                <a16:creationId xmlns:a16="http://schemas.microsoft.com/office/drawing/2014/main" id="{05170849-EBEC-46FF-B024-76B328D5DAA7}"/>
              </a:ext>
            </a:extLst>
          </p:cNvPr>
          <p:cNvSpPr/>
          <p:nvPr/>
        </p:nvSpPr>
        <p:spPr>
          <a:xfrm>
            <a:off x="4047129" y="12624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산화공정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8" name="Freeform: Shape 20">
            <a:extLst>
              <a:ext uri="{FF2B5EF4-FFF2-40B4-BE49-F238E27FC236}">
                <a16:creationId xmlns:a16="http://schemas.microsoft.com/office/drawing/2014/main" id="{B7F1BB01-D2F6-419A-A26E-0A7B6AB9CD62}"/>
              </a:ext>
            </a:extLst>
          </p:cNvPr>
          <p:cNvSpPr/>
          <p:nvPr/>
        </p:nvSpPr>
        <p:spPr>
          <a:xfrm>
            <a:off x="992654" y="12624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웨이퍼제조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9" name="Freeform: Shape 21">
            <a:extLst>
              <a:ext uri="{FF2B5EF4-FFF2-40B4-BE49-F238E27FC236}">
                <a16:creationId xmlns:a16="http://schemas.microsoft.com/office/drawing/2014/main" id="{A793B765-62ED-4FA4-A809-C13DA81ED60D}"/>
              </a:ext>
            </a:extLst>
          </p:cNvPr>
          <p:cNvSpPr/>
          <p:nvPr/>
        </p:nvSpPr>
        <p:spPr>
          <a:xfrm>
            <a:off x="992654" y="4240551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7F3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패키징공정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0" name="Freeform: Shape 23">
            <a:extLst>
              <a:ext uri="{FF2B5EF4-FFF2-40B4-BE49-F238E27FC236}">
                <a16:creationId xmlns:a16="http://schemas.microsoft.com/office/drawing/2014/main" id="{9237685D-F9BB-4C82-9F16-609EB7B3EE09}"/>
              </a:ext>
            </a:extLst>
          </p:cNvPr>
          <p:cNvSpPr/>
          <p:nvPr/>
        </p:nvSpPr>
        <p:spPr>
          <a:xfrm>
            <a:off x="4047129" y="4240551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EDS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1" name="Freeform: Shape 24">
            <a:extLst>
              <a:ext uri="{FF2B5EF4-FFF2-40B4-BE49-F238E27FC236}">
                <a16:creationId xmlns:a16="http://schemas.microsoft.com/office/drawing/2014/main" id="{C7BEBFE1-1376-4670-8F72-5AEEB9A04734}"/>
              </a:ext>
            </a:extLst>
          </p:cNvPr>
          <p:cNvSpPr/>
          <p:nvPr/>
        </p:nvSpPr>
        <p:spPr>
          <a:xfrm>
            <a:off x="7101604" y="4240551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DE6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금속배선공정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2" name="Group 37">
            <a:extLst>
              <a:ext uri="{FF2B5EF4-FFF2-40B4-BE49-F238E27FC236}">
                <a16:creationId xmlns:a16="http://schemas.microsoft.com/office/drawing/2014/main" id="{8D16BEE7-F43B-40C7-AB1F-FA16D44F83F4}"/>
              </a:ext>
            </a:extLst>
          </p:cNvPr>
          <p:cNvGrpSpPr/>
          <p:nvPr/>
        </p:nvGrpSpPr>
        <p:grpSpPr>
          <a:xfrm>
            <a:off x="6659808" y="2369157"/>
            <a:ext cx="2107662" cy="524800"/>
            <a:chOff x="7026501" y="4509120"/>
            <a:chExt cx="1499710" cy="524800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36290DE-F32C-485E-AFAB-FF25893DBDC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감광제 도포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노광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A8DB96-7AE9-4B06-BB89-1CD60FAD972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99153E9-0773-47BA-ACE1-8DEC7221DEA3}"/>
              </a:ext>
            </a:extLst>
          </p:cNvPr>
          <p:cNvSpPr txBox="1"/>
          <p:nvPr/>
        </p:nvSpPr>
        <p:spPr>
          <a:xfrm>
            <a:off x="9714123" y="2369157"/>
            <a:ext cx="2107662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rPr>
              <a:t>그려진 패턴 제거</a:t>
            </a:r>
          </a:p>
        </p:txBody>
      </p:sp>
      <p:grpSp>
        <p:nvGrpSpPr>
          <p:cNvPr id="98" name="Group 43">
            <a:extLst>
              <a:ext uri="{FF2B5EF4-FFF2-40B4-BE49-F238E27FC236}">
                <a16:creationId xmlns:a16="http://schemas.microsoft.com/office/drawing/2014/main" id="{1BEA7AD3-C489-4589-8E47-777BB0BF22B9}"/>
              </a:ext>
            </a:extLst>
          </p:cNvPr>
          <p:cNvGrpSpPr/>
          <p:nvPr/>
        </p:nvGrpSpPr>
        <p:grpSpPr>
          <a:xfrm>
            <a:off x="3605492" y="2369157"/>
            <a:ext cx="2107662" cy="524800"/>
            <a:chOff x="7026501" y="4509120"/>
            <a:chExt cx="1499710" cy="524800"/>
          </a:xfrm>
          <a:noFill/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571891-4975-46DF-8045-22EA41E2096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산화막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형성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205FFC-E66B-4A93-9445-7F4A429E3C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1" name="Group 46">
            <a:extLst>
              <a:ext uri="{FF2B5EF4-FFF2-40B4-BE49-F238E27FC236}">
                <a16:creationId xmlns:a16="http://schemas.microsoft.com/office/drawing/2014/main" id="{F0D7B854-DA4E-4558-AD18-88F1FC07218F}"/>
              </a:ext>
            </a:extLst>
          </p:cNvPr>
          <p:cNvGrpSpPr/>
          <p:nvPr/>
        </p:nvGrpSpPr>
        <p:grpSpPr>
          <a:xfrm>
            <a:off x="6639570" y="5370091"/>
            <a:ext cx="2107662" cy="524800"/>
            <a:chOff x="7026501" y="4509120"/>
            <a:chExt cx="1499710" cy="524800"/>
          </a:xfrm>
          <a:noFill/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63F8108-4BDE-40CD-AED1-70B36B5FC30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금속선 배선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A1476E-0D68-4B3A-BAF3-7DA3FD8A22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4" name="Group 49">
            <a:extLst>
              <a:ext uri="{FF2B5EF4-FFF2-40B4-BE49-F238E27FC236}">
                <a16:creationId xmlns:a16="http://schemas.microsoft.com/office/drawing/2014/main" id="{95BE4A86-23F1-423A-A0C2-84129BC85FE3}"/>
              </a:ext>
            </a:extLst>
          </p:cNvPr>
          <p:cNvGrpSpPr/>
          <p:nvPr/>
        </p:nvGrpSpPr>
        <p:grpSpPr>
          <a:xfrm>
            <a:off x="551176" y="5370091"/>
            <a:ext cx="2107662" cy="524800"/>
            <a:chOff x="7026501" y="4509120"/>
            <a:chExt cx="1499710" cy="524800"/>
          </a:xfrm>
          <a:noFill/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854175-2D5A-4EE3-BC1B-9DA76BCF5C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양품 반도체 칩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최종 칩 검사 및 포장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C79C3-6DD0-4631-88C4-F341CC6ACC0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0" name="Group 55">
            <a:extLst>
              <a:ext uri="{FF2B5EF4-FFF2-40B4-BE49-F238E27FC236}">
                <a16:creationId xmlns:a16="http://schemas.microsoft.com/office/drawing/2014/main" id="{4DDDC780-55B4-4457-A930-E7FA2A468760}"/>
              </a:ext>
            </a:extLst>
          </p:cNvPr>
          <p:cNvGrpSpPr/>
          <p:nvPr/>
        </p:nvGrpSpPr>
        <p:grpSpPr>
          <a:xfrm>
            <a:off x="3595373" y="5370091"/>
            <a:ext cx="2107662" cy="524800"/>
            <a:chOff x="7026501" y="4509120"/>
            <a:chExt cx="1499710" cy="524800"/>
          </a:xfrm>
          <a:noFill/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21CAD7-42F2-48C7-97E9-88DAA084FED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특성검사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E6B054-9238-4EFA-A579-AFFCD4DAF1B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3" name="Group 58">
            <a:extLst>
              <a:ext uri="{FF2B5EF4-FFF2-40B4-BE49-F238E27FC236}">
                <a16:creationId xmlns:a16="http://schemas.microsoft.com/office/drawing/2014/main" id="{214199B9-F5C6-4E49-9EE3-1AF3C62E7BCC}"/>
              </a:ext>
            </a:extLst>
          </p:cNvPr>
          <p:cNvGrpSpPr/>
          <p:nvPr/>
        </p:nvGrpSpPr>
        <p:grpSpPr>
          <a:xfrm>
            <a:off x="9683767" y="5370091"/>
            <a:ext cx="2224319" cy="738664"/>
            <a:chOff x="7026501" y="4509120"/>
            <a:chExt cx="1582718" cy="738664"/>
          </a:xfrm>
          <a:noFill/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E560D2-12C0-4E1E-B8F5-07A4BC1D2D67}"/>
                </a:ext>
              </a:extLst>
            </p:cNvPr>
            <p:cNvSpPr txBox="1"/>
            <p:nvPr/>
          </p:nvSpPr>
          <p:spPr>
            <a:xfrm>
              <a:off x="7026501" y="4509120"/>
              <a:ext cx="1582718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각 소자를 분리하는 막 형성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 이온 주입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992397B-2363-48D6-8D19-F6B1E066BAE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F62E48B5-8FC8-44C6-8B38-EA1FD9A02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55" b="90338" l="2097" r="34839">
                        <a14:foregroundMark x1="31452" y1="39614" x2="31452" y2="67150"/>
                        <a14:foregroundMark x1="34194" y1="61353" x2="34194" y2="61353"/>
                        <a14:foregroundMark x1="19355" y1="28502" x2="19355" y2="28502"/>
                        <a14:foregroundMark x1="17903" y1="27536" x2="17903" y2="27536"/>
                        <a14:foregroundMark x1="8065" y1="34300" x2="8065" y2="34300"/>
                        <a14:foregroundMark x1="10000" y1="31884" x2="10000" y2="31884"/>
                        <a14:foregroundMark x1="6613" y1="36715" x2="6613" y2="36715"/>
                        <a14:foregroundMark x1="4839" y1="42512" x2="4839" y2="42512"/>
                        <a14:foregroundMark x1="3548" y1="53140" x2="3548" y2="53140"/>
                        <a14:foregroundMark x1="2097" y1="56039" x2="2097" y2="56039"/>
                        <a14:foregroundMark x1="34677" y1="53140" x2="34677" y2="53140"/>
                      </a14:backgroundRemoval>
                    </a14:imgEffect>
                  </a14:imgLayer>
                </a14:imgProps>
              </a:ext>
            </a:extLst>
          </a:blip>
          <a:srcRect l="1476" t="16051" r="61402"/>
          <a:stretch/>
        </p:blipFill>
        <p:spPr>
          <a:xfrm>
            <a:off x="127190" y="1202142"/>
            <a:ext cx="980006" cy="1080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3506B41-085F-4363-A965-4703416B661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4" b="95259" l="68082" r="98904">
                        <a14:foregroundMark x1="85205" y1="89224" x2="85205" y2="89224"/>
                        <a14:foregroundMark x1="79178" y1="88362" x2="79178" y2="88362"/>
                        <a14:foregroundMark x1="82740" y1="93103" x2="82740" y2="93103"/>
                        <a14:foregroundMark x1="82877" y1="95259" x2="82877" y2="95259"/>
                        <a14:foregroundMark x1="97397" y1="53879" x2="97397" y2="53879"/>
                        <a14:foregroundMark x1="99178" y1="60345" x2="99178" y2="60345"/>
                        <a14:foregroundMark x1="83014" y1="6034" x2="83014" y2="6034"/>
                        <a14:foregroundMark x1="84384" y1="1724" x2="84384" y2="1724"/>
                      </a14:backgroundRemoval>
                    </a14:imgEffect>
                  </a14:imgLayer>
                </a14:imgProps>
              </a:ext>
            </a:extLst>
          </a:blip>
          <a:srcRect l="65446"/>
          <a:stretch/>
        </p:blipFill>
        <p:spPr>
          <a:xfrm>
            <a:off x="3211560" y="1251753"/>
            <a:ext cx="877023" cy="963280"/>
          </a:xfrm>
          <a:prstGeom prst="rect">
            <a:avLst/>
          </a:prstGeom>
        </p:spPr>
      </p:pic>
      <p:grpSp>
        <p:nvGrpSpPr>
          <p:cNvPr id="119" name="Group 43">
            <a:extLst>
              <a:ext uri="{FF2B5EF4-FFF2-40B4-BE49-F238E27FC236}">
                <a16:creationId xmlns:a16="http://schemas.microsoft.com/office/drawing/2014/main" id="{03F6CCDA-5473-4765-9FB3-2C70ECC2FCB9}"/>
              </a:ext>
            </a:extLst>
          </p:cNvPr>
          <p:cNvGrpSpPr/>
          <p:nvPr/>
        </p:nvGrpSpPr>
        <p:grpSpPr>
          <a:xfrm>
            <a:off x="551176" y="2369157"/>
            <a:ext cx="2107662" cy="524800"/>
            <a:chOff x="7026501" y="4509120"/>
            <a:chExt cx="1499710" cy="524800"/>
          </a:xfrm>
          <a:noFill/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BD8622D-D8F1-4FC2-A169-8E5D1089CA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잉곳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웨이퍼연마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D9457B-5B2F-4536-9E2F-DFC9A72FDD1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5340A59C-3FF9-45E9-8722-98D777CCE3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11" b="96316" l="1731" r="26154">
                        <a14:foregroundMark x1="9423" y1="83684" x2="9423" y2="83684"/>
                        <a14:foregroundMark x1="13462" y1="94211" x2="13462" y2="94211"/>
                        <a14:foregroundMark x1="13077" y1="97368" x2="13077" y2="97368"/>
                        <a14:foregroundMark x1="2115" y1="73684" x2="2115" y2="73684"/>
                        <a14:foregroundMark x1="16731" y1="10526" x2="16731" y2="10526"/>
                        <a14:foregroundMark x1="13846" y1="7368" x2="13846" y2="7368"/>
                        <a14:foregroundMark x1="13462" y1="4211" x2="13462" y2="4211"/>
                        <a14:foregroundMark x1="4423" y1="19474" x2="4423" y2="19474"/>
                        <a14:foregroundMark x1="8846" y1="27895" x2="8846" y2="27895"/>
                        <a14:foregroundMark x1="15192" y1="32105" x2="15192" y2="32105"/>
                        <a14:foregroundMark x1="20962" y1="24211" x2="20962" y2="24211"/>
                        <a14:backgroundMark x1="19231" y1="8421" x2="22308" y2="13684"/>
                        <a14:backgroundMark x1="8654" y1="7368" x2="4231" y2="11053"/>
                      </a14:backgroundRemoval>
                    </a14:imgEffect>
                  </a14:imgLayer>
                </a14:imgProps>
              </a:ext>
            </a:extLst>
          </a:blip>
          <a:srcRect r="70585"/>
          <a:stretch/>
        </p:blipFill>
        <p:spPr>
          <a:xfrm>
            <a:off x="6553369" y="1176997"/>
            <a:ext cx="745868" cy="108000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3AE22B91-39B3-4799-8426-E04B65451B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92" b="94898" l="67218" r="96419">
                        <a14:foregroundMark x1="68733" y1="5102" x2="68733" y2="5102"/>
                        <a14:foregroundMark x1="70661" y1="17857" x2="70661" y2="17857"/>
                        <a14:foregroundMark x1="73003" y1="18878" x2="73003" y2="18878"/>
                        <a14:foregroundMark x1="72727" y1="7653" x2="72727" y2="7653"/>
                        <a14:foregroundMark x1="68044" y1="19898" x2="68044" y2="19898"/>
                        <a14:foregroundMark x1="70523" y1="23469" x2="70523" y2="23469"/>
                        <a14:foregroundMark x1="72314" y1="21939" x2="72314" y2="21939"/>
                        <a14:foregroundMark x1="70661" y1="6633" x2="70661" y2="6633"/>
                        <a14:foregroundMark x1="67769" y1="6122" x2="74242" y2="6633"/>
                        <a14:foregroundMark x1="74242" y1="6633" x2="68733" y2="10714"/>
                        <a14:foregroundMark x1="68733" y1="10714" x2="72314" y2="4592"/>
                        <a14:foregroundMark x1="67355" y1="16837" x2="73003" y2="15306"/>
                        <a14:foregroundMark x1="73003" y1="15306" x2="68595" y2="23469"/>
                        <a14:foregroundMark x1="68595" y1="23469" x2="67769" y2="16837"/>
                        <a14:foregroundMark x1="67906" y1="29082" x2="74105" y2="30102"/>
                        <a14:foregroundMark x1="74105" y1="30102" x2="69835" y2="38265"/>
                        <a14:foregroundMark x1="69835" y1="38265" x2="68733" y2="28061"/>
                        <a14:foregroundMark x1="67769" y1="65306" x2="73691" y2="68367"/>
                        <a14:foregroundMark x1="73691" y1="68367" x2="74656" y2="86224"/>
                        <a14:foregroundMark x1="74656" y1="86224" x2="72314" y2="98469"/>
                        <a14:foregroundMark x1="72314" y1="98469" x2="67355" y2="90306"/>
                        <a14:foregroundMark x1="67355" y1="90306" x2="68320" y2="63265"/>
                        <a14:foregroundMark x1="84435" y1="71429" x2="84435" y2="71429"/>
                        <a14:foregroundMark x1="84298" y1="81122" x2="84298" y2="81122"/>
                        <a14:foregroundMark x1="83609" y1="91327" x2="83609" y2="91327"/>
                        <a14:foregroundMark x1="85675" y1="92347" x2="85399" y2="92347"/>
                        <a14:foregroundMark x1="88705" y1="93367" x2="88705" y2="93367"/>
                        <a14:foregroundMark x1="79752" y1="94898" x2="79752" y2="94898"/>
                        <a14:foregroundMark x1="82782" y1="91327" x2="82782" y2="91327"/>
                        <a14:foregroundMark x1="68457" y1="76020" x2="74793" y2="78571"/>
                        <a14:foregroundMark x1="74793" y1="78571" x2="68733" y2="83673"/>
                        <a14:foregroundMark x1="68733" y1="83673" x2="69697" y2="72959"/>
                        <a14:foregroundMark x1="84022" y1="48469" x2="84022" y2="48469"/>
                        <a14:foregroundMark x1="84986" y1="52041" x2="84986" y2="52041"/>
                        <a14:foregroundMark x1="85399" y1="48980" x2="85399" y2="48980"/>
                        <a14:foregroundMark x1="84573" y1="45408" x2="84573" y2="45408"/>
                        <a14:foregroundMark x1="84986" y1="50510" x2="84986" y2="50510"/>
                        <a14:foregroundMark x1="86088" y1="52041" x2="86088" y2="52041"/>
                        <a14:foregroundMark x1="84986" y1="53571" x2="84986" y2="53571"/>
                      </a14:backgroundRemoval>
                    </a14:imgEffect>
                  </a14:imgLayer>
                </a14:imgProps>
              </a:ext>
            </a:extLst>
          </a:blip>
          <a:srcRect l="66126" r="-1"/>
          <a:stretch/>
        </p:blipFill>
        <p:spPr>
          <a:xfrm>
            <a:off x="9493239" y="1184353"/>
            <a:ext cx="846194" cy="108000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13F0B7C-B325-4AF5-A562-7833EAFFCD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970" r="26727">
                        <a14:foregroundMark x1="24492" y1="27928" x2="24492" y2="27928"/>
                        <a14:foregroundMark x1="23858" y1="74324" x2="23858" y2="74324"/>
                        <a14:foregroundMark x1="12563" y1="64414" x2="12563" y2="64414"/>
                      </a14:backgroundRemoval>
                    </a14:imgEffect>
                  </a14:imgLayer>
                </a14:imgProps>
              </a:ext>
            </a:extLst>
          </a:blip>
          <a:srcRect r="70303"/>
          <a:stretch/>
        </p:blipFill>
        <p:spPr>
          <a:xfrm>
            <a:off x="9154514" y="4149374"/>
            <a:ext cx="1138440" cy="108000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362EFCA9-304F-489A-A938-72B9516613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72" b="94215" l="68985" r="99444">
                        <a14:foregroundMark x1="78025" y1="22727" x2="78025" y2="22727"/>
                        <a14:foregroundMark x1="74965" y1="22727" x2="74965" y2="22727"/>
                        <a14:foregroundMark x1="75661" y1="23967" x2="75661" y2="23967"/>
                        <a14:foregroundMark x1="86370" y1="28512" x2="86370" y2="28512"/>
                        <a14:foregroundMark x1="89430" y1="23554" x2="89430" y2="23554"/>
                        <a14:foregroundMark x1="84562" y1="16529" x2="84562" y2="16529"/>
                        <a14:foregroundMark x1="81363" y1="24380" x2="81363" y2="24380"/>
                        <a14:foregroundMark x1="84145" y1="6198" x2="84145" y2="6198"/>
                        <a14:foregroundMark x1="97357" y1="34711" x2="97357" y2="34711"/>
                        <a14:foregroundMark x1="98748" y1="54545" x2="98748" y2="54545"/>
                        <a14:foregroundMark x1="83866" y1="90909" x2="83866" y2="90909"/>
                        <a14:foregroundMark x1="78999" y1="86777" x2="78999" y2="86777"/>
                        <a14:foregroundMark x1="86509" y1="88843" x2="86509" y2="88843"/>
                        <a14:foregroundMark x1="90403" y1="86777" x2="81085" y2="90496"/>
                        <a14:foregroundMark x1="83727" y1="95041" x2="83727" y2="95041"/>
                        <a14:foregroundMark x1="83310" y1="24380" x2="90403" y2="28099"/>
                        <a14:foregroundMark x1="93880" y1="28512" x2="78303" y2="11157"/>
                        <a14:foregroundMark x1="78303" y1="11157" x2="72462" y2="28512"/>
                        <a14:foregroundMark x1="68985" y1="49587" x2="68985" y2="49587"/>
                        <a14:foregroundMark x1="99444" y1="49174" x2="99444" y2="49174"/>
                      </a14:backgroundRemoval>
                    </a14:imgEffect>
                  </a14:imgLayer>
                </a14:imgProps>
              </a:ext>
            </a:extLst>
          </a:blip>
          <a:srcRect l="65846"/>
          <a:stretch/>
        </p:blipFill>
        <p:spPr>
          <a:xfrm>
            <a:off x="6039795" y="4138326"/>
            <a:ext cx="1095902" cy="108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45E780-293A-4DAD-BB9A-510012FF7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42" b="90000" l="3831" r="95019">
                        <a14:foregroundMark x1="6513" y1="51053" x2="6513" y2="51053"/>
                        <a14:foregroundMark x1="90038" y1="21053" x2="90038" y2="21053"/>
                        <a14:foregroundMark x1="91954" y1="35263" x2="91954" y2="35263"/>
                        <a14:foregroundMark x1="95402" y1="60526" x2="95402" y2="60526"/>
                        <a14:foregroundMark x1="95785" y1="25263" x2="95785" y2="25263"/>
                        <a14:foregroundMark x1="88506" y1="7368" x2="88506" y2="7368"/>
                        <a14:foregroundMark x1="94636" y1="82632" x2="94636" y2="82632"/>
                        <a14:foregroundMark x1="62069" y1="14211" x2="62069" y2="14211"/>
                        <a14:foregroundMark x1="3831" y1="50000" x2="3831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1597" y="4204324"/>
            <a:ext cx="1080001" cy="108000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E5FA414-C418-4FE7-AAA3-6C56C272A6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62" b="92381" l="7394" r="95775">
                        <a14:foregroundMark x1="82746" y1="56190" x2="82746" y2="56190"/>
                        <a14:foregroundMark x1="92254" y1="72381" x2="92254" y2="72381"/>
                        <a14:foregroundMark x1="95775" y1="58571" x2="95775" y2="58571"/>
                        <a14:foregroundMark x1="52817" y1="28095" x2="52817" y2="28095"/>
                        <a14:foregroundMark x1="54225" y1="46190" x2="54225" y2="46190"/>
                        <a14:foregroundMark x1="55986" y1="45238" x2="55986" y2="45238"/>
                        <a14:foregroundMark x1="56690" y1="39524" x2="56690" y2="39524"/>
                        <a14:foregroundMark x1="57042" y1="30952" x2="57042" y2="30952"/>
                        <a14:foregroundMark x1="54577" y1="35714" x2="54577" y2="35714"/>
                        <a14:foregroundMark x1="44014" y1="35714" x2="44014" y2="35714"/>
                        <a14:foregroundMark x1="45423" y1="29524" x2="45423" y2="29524"/>
                        <a14:foregroundMark x1="41901" y1="32381" x2="41901" y2="32381"/>
                        <a14:foregroundMark x1="39085" y1="36667" x2="39085" y2="36667"/>
                        <a14:foregroundMark x1="55986" y1="17143" x2="55986" y2="17143"/>
                        <a14:foregroundMark x1="57746" y1="23810" x2="57746" y2="23810"/>
                        <a14:foregroundMark x1="54577" y1="17143" x2="54577" y2="17143"/>
                        <a14:foregroundMark x1="57394" y1="21429" x2="57394" y2="21429"/>
                        <a14:foregroundMark x1="59155" y1="24762" x2="59155" y2="24762"/>
                        <a14:foregroundMark x1="46831" y1="22857" x2="46831" y2="22857"/>
                        <a14:foregroundMark x1="52817" y1="11429" x2="52817" y2="11429"/>
                        <a14:foregroundMark x1="54225" y1="5238" x2="54225" y2="5238"/>
                        <a14:foregroundMark x1="43662" y1="92857" x2="43662" y2="92857"/>
                        <a14:foregroundMark x1="7394" y1="63810" x2="7394" y2="63810"/>
                        <a14:foregroundMark x1="82394" y1="70952" x2="82394" y2="7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0" y="4265712"/>
            <a:ext cx="1208764" cy="1080000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090E218-B483-4F7C-93CD-063FB57580C1}"/>
              </a:ext>
            </a:extLst>
          </p:cNvPr>
          <p:cNvSpPr/>
          <p:nvPr/>
        </p:nvSpPr>
        <p:spPr>
          <a:xfrm>
            <a:off x="3201899" y="1148493"/>
            <a:ext cx="2285229" cy="1122580"/>
          </a:xfrm>
          <a:prstGeom prst="roundRect">
            <a:avLst/>
          </a:prstGeom>
          <a:noFill/>
          <a:ln w="38100">
            <a:solidFill>
              <a:srgbClr val="9F9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56D2933-6016-4F18-B83D-62838B9FE1C1}"/>
              </a:ext>
            </a:extLst>
          </p:cNvPr>
          <p:cNvSpPr/>
          <p:nvPr/>
        </p:nvSpPr>
        <p:spPr>
          <a:xfrm>
            <a:off x="6482153" y="1148493"/>
            <a:ext cx="2096571" cy="1122580"/>
          </a:xfrm>
          <a:prstGeom prst="roundRect">
            <a:avLst/>
          </a:prstGeom>
          <a:noFill/>
          <a:ln w="38100">
            <a:solidFill>
              <a:srgbClr val="9F9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C82619E-C50F-4476-B75D-E5C3F0539CC5}"/>
              </a:ext>
            </a:extLst>
          </p:cNvPr>
          <p:cNvSpPr/>
          <p:nvPr/>
        </p:nvSpPr>
        <p:spPr>
          <a:xfrm>
            <a:off x="9421906" y="1148493"/>
            <a:ext cx="2221409" cy="1122580"/>
          </a:xfrm>
          <a:prstGeom prst="roundRect">
            <a:avLst/>
          </a:prstGeom>
          <a:noFill/>
          <a:ln w="38100">
            <a:solidFill>
              <a:srgbClr val="9F9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42F09745-D3BF-41B3-88CA-74391F5DC549}"/>
              </a:ext>
            </a:extLst>
          </p:cNvPr>
          <p:cNvSpPr/>
          <p:nvPr/>
        </p:nvSpPr>
        <p:spPr>
          <a:xfrm>
            <a:off x="9421907" y="4126177"/>
            <a:ext cx="2221409" cy="1122580"/>
          </a:xfrm>
          <a:prstGeom prst="roundRect">
            <a:avLst/>
          </a:prstGeom>
          <a:noFill/>
          <a:ln w="38100">
            <a:solidFill>
              <a:srgbClr val="9F96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10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7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C5FC8B8-AA64-401D-B3B8-D8C3C3E1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028199"/>
              </p:ext>
            </p:extLst>
          </p:nvPr>
        </p:nvGraphicFramePr>
        <p:xfrm>
          <a:off x="375024" y="781879"/>
          <a:ext cx="11441952" cy="57647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385680076"/>
                    </a:ext>
                  </a:extLst>
                </a:gridCol>
                <a:gridCol w="2268070">
                  <a:extLst>
                    <a:ext uri="{9D8B030D-6E8A-4147-A177-3AD203B41FA5}">
                      <a16:colId xmlns:a16="http://schemas.microsoft.com/office/drawing/2014/main" val="3174347704"/>
                    </a:ext>
                  </a:extLst>
                </a:gridCol>
                <a:gridCol w="6913282">
                  <a:extLst>
                    <a:ext uri="{9D8B030D-6E8A-4147-A177-3AD203B41FA5}">
                      <a16:colId xmlns:a16="http://schemas.microsoft.com/office/drawing/2014/main" val="1076179324"/>
                    </a:ext>
                  </a:extLst>
                </a:gridCol>
              </a:tblGrid>
              <a:tr h="33259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895996"/>
                  </a:ext>
                </a:extLst>
              </a:tr>
              <a:tr h="3325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분석내용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16985"/>
                  </a:ext>
                </a:extLst>
              </a:tr>
              <a:tr h="31561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 변수 분포 및 단일 변수   특성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산화공정 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리소그래프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UV </a:t>
                      </a:r>
                      <a:r>
                        <a:rPr lang="ko-KR" altLang="en-US" sz="1200" dirty="0"/>
                        <a:t>타입 등 범주형 </a:t>
                      </a:r>
                      <a:r>
                        <a:rPr lang="ko-KR" altLang="en-US" sz="1200"/>
                        <a:t>변수의 도수 확인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72683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히스토그램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200" dirty="0" err="1"/>
                        <a:t>산화막</a:t>
                      </a:r>
                      <a:r>
                        <a:rPr lang="ko-KR" altLang="en-US" sz="1200" dirty="0"/>
                        <a:t> 두께</a:t>
                      </a:r>
                      <a:r>
                        <a:rPr lang="en-US" altLang="ko-KR" sz="1200" dirty="0"/>
                        <a:t>, Line CD, </a:t>
                      </a:r>
                      <a:r>
                        <a:rPr lang="ko-KR" altLang="en-US" sz="1200" dirty="0"/>
                        <a:t>식각 두께 등 연속형 변수의 기술 통계량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히스토그램</a:t>
                      </a:r>
                      <a:r>
                        <a:rPr lang="en-US" altLang="ko-KR" sz="1200" dirty="0"/>
                        <a:t>, boxplot</a:t>
                      </a:r>
                      <a:r>
                        <a:rPr lang="ko-KR" altLang="en-US" sz="1200" dirty="0"/>
                        <a:t>으로 데이터의 </a:t>
                      </a:r>
                      <a:r>
                        <a:rPr lang="ko-KR" altLang="en-US" sz="1200"/>
                        <a:t>분포와 이상치 확인 및 대체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0624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Boxplot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76642"/>
                  </a:ext>
                </a:extLst>
              </a:tr>
              <a:tr h="470146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 </a:t>
                      </a:r>
                      <a:r>
                        <a:rPr lang="ko-KR" altLang="en-US" sz="1200" dirty="0" err="1"/>
                        <a:t>변수간의</a:t>
                      </a:r>
                      <a:r>
                        <a:rPr lang="ko-KR" altLang="en-US" sz="1200" dirty="0"/>
                        <a:t> 주요 특성 </a:t>
                      </a:r>
                      <a:r>
                        <a:rPr lang="ko-KR" altLang="en-US" sz="1200"/>
                        <a:t>및    주요 </a:t>
                      </a:r>
                      <a:r>
                        <a:rPr lang="ko-KR" altLang="en-US" sz="1200" dirty="0"/>
                        <a:t>변수간 관계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 </a:t>
                      </a:r>
                      <a:r>
                        <a:rPr lang="ko-KR" altLang="en-US" sz="1200" dirty="0"/>
                        <a:t>관리도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 </a:t>
                      </a:r>
                      <a:r>
                        <a:rPr lang="ko-KR" altLang="en-US" sz="1200" dirty="0" err="1"/>
                        <a:t>경로별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 </a:t>
                      </a:r>
                      <a:r>
                        <a:rPr lang="ko-KR" altLang="en-US" sz="1200" dirty="0"/>
                        <a:t>관리도를 그리고 안정한 집단과 안정하지 못한 집단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41667"/>
                  </a:ext>
                </a:extLst>
              </a:tr>
              <a:tr h="47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 Proportion test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/>
                        <a:t>안정적인 공정과 불안정적인 공정의 불량률 발생 차이 확인</a:t>
                      </a:r>
                      <a:endParaRPr lang="en-US" altLang="ko-KR" sz="120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/>
                        <a:t>관리도 </a:t>
                      </a:r>
                      <a:r>
                        <a:rPr lang="ko-KR" altLang="en-US" sz="1200" dirty="0"/>
                        <a:t>분석으로 구분된 챔버 </a:t>
                      </a:r>
                      <a:r>
                        <a:rPr lang="ko-KR" altLang="en-US" sz="1200" err="1"/>
                        <a:t>경로별</a:t>
                      </a:r>
                      <a:r>
                        <a:rPr lang="ko-KR" altLang="en-US" sz="1200"/>
                        <a:t> 불량률 </a:t>
                      </a:r>
                      <a:r>
                        <a:rPr lang="ko-KR" altLang="en-US" sz="1200" dirty="0"/>
                        <a:t>차이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부하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04002"/>
                  </a:ext>
                </a:extLst>
              </a:tr>
              <a:tr h="47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카이제곱검정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공정 </a:t>
                      </a:r>
                      <a:r>
                        <a:rPr lang="ko-KR" altLang="en-US" sz="1200" dirty="0" err="1"/>
                        <a:t>흐름별</a:t>
                      </a:r>
                      <a:r>
                        <a:rPr lang="ko-KR" altLang="en-US" sz="1200" dirty="0"/>
                        <a:t> 불량 발생 차이 확인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88731"/>
                  </a:ext>
                </a:extLst>
              </a:tr>
              <a:tr h="4701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Boxplot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 </a:t>
                      </a:r>
                      <a:r>
                        <a:rPr lang="ko-KR" altLang="en-US" sz="1200" dirty="0" err="1"/>
                        <a:t>경로별</a:t>
                      </a:r>
                      <a:r>
                        <a:rPr lang="ko-KR" altLang="en-US" sz="1200" dirty="0"/>
                        <a:t> 불량률 상위 공정과 하위 공정으로 나눠서 설명변수간 </a:t>
                      </a:r>
                      <a:r>
                        <a:rPr lang="en-US" altLang="ko-KR" sz="1200" dirty="0"/>
                        <a:t>boxplot </a:t>
                      </a:r>
                      <a:r>
                        <a:rPr lang="ko-KR" altLang="en-US" sz="1200" dirty="0"/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053719"/>
                  </a:ext>
                </a:extLst>
              </a:tr>
              <a:tr h="4701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Mann-whitney U </a:t>
                      </a:r>
                      <a:r>
                        <a:rPr lang="ko-KR" altLang="en-US" sz="1200"/>
                        <a:t>분석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안정적인 공정과 불안정적인 공정 경로의 불량률 차이 확인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18068"/>
                  </a:ext>
                </a:extLst>
              </a:tr>
              <a:tr h="299332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불량에 끼치는 요인 예측 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로지스틱 회귀분석</a:t>
                      </a:r>
                      <a:endParaRPr lang="ko-KR" altLang="en-US" sz="12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공정별 변수에 따른 불량에 끼치는 영향 모델링</a:t>
                      </a: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불량에 영향을 끼치는 변수 확인</a:t>
                      </a: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평가지표를 종합적으로 고려해 가장 높은 모형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03835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의사결정나무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공정별 변수에 따른 불량에 끼치는 영향 모델링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불량에 영향을 끼치는 변수 확인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평가지표를 종합적으로 고려해 가장 높은 모형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44866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랜덤포레스트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18636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Gradient Boosting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782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SVM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106"/>
                  </a:ext>
                </a:extLst>
              </a:tr>
              <a:tr h="299332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ANN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944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76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8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2F535C-A673-45F1-9C97-04F8ABB4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8"/>
          <a:stretch/>
        </p:blipFill>
        <p:spPr>
          <a:xfrm>
            <a:off x="8510222" y="2368873"/>
            <a:ext cx="2520000" cy="171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7FEEC-55E4-4D7C-8290-F21A2BAA5E22}"/>
              </a:ext>
            </a:extLst>
          </p:cNvPr>
          <p:cNvSpPr txBox="1"/>
          <p:nvPr/>
        </p:nvSpPr>
        <p:spPr>
          <a:xfrm>
            <a:off x="304800" y="697190"/>
            <a:ext cx="1130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관리도를 통한 챔버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안정성 확인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불안정 공정 내 이상 데이터 발생 빈도가 높아짐에 따라 최적의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탐색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4CE10-09AB-42B2-9235-FBFAC17A4E00}"/>
              </a:ext>
            </a:extLst>
          </p:cNvPr>
          <p:cNvSpPr txBox="1"/>
          <p:nvPr/>
        </p:nvSpPr>
        <p:spPr>
          <a:xfrm>
            <a:off x="6457596" y="2044192"/>
            <a:ext cx="1412900" cy="31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안정한 공정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A7D2E-6968-4B35-9A2E-D52BE4515D21}"/>
              </a:ext>
            </a:extLst>
          </p:cNvPr>
          <p:cNvSpPr txBox="1"/>
          <p:nvPr/>
        </p:nvSpPr>
        <p:spPr>
          <a:xfrm>
            <a:off x="8996554" y="2048042"/>
            <a:ext cx="15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불안정한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03F5-8FBA-4087-B059-AB04484A1D44}"/>
              </a:ext>
            </a:extLst>
          </p:cNvPr>
          <p:cNvSpPr txBox="1"/>
          <p:nvPr/>
        </p:nvSpPr>
        <p:spPr>
          <a:xfrm>
            <a:off x="6669700" y="1657268"/>
            <a:ext cx="368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 공정 간 이상 발생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차이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B9762CE3-52C0-411A-86D0-9CF0F9F2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8162086"/>
              </p:ext>
            </p:extLst>
          </p:nvPr>
        </p:nvGraphicFramePr>
        <p:xfrm>
          <a:off x="5904047" y="4846007"/>
          <a:ext cx="5061774" cy="103447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7258">
                  <a:extLst>
                    <a:ext uri="{9D8B030D-6E8A-4147-A177-3AD203B41FA5}">
                      <a16:colId xmlns:a16="http://schemas.microsoft.com/office/drawing/2014/main" val="67141295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1695158812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2336050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이상 데이터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43572"/>
                  </a:ext>
                </a:extLst>
              </a:tr>
              <a:tr h="364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안정한 </a:t>
                      </a:r>
                      <a:r>
                        <a:rPr lang="ko-KR" altLang="en-US" sz="1400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96892"/>
                  </a:ext>
                </a:extLst>
              </a:tr>
              <a:tr h="364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불안정한 </a:t>
                      </a:r>
                      <a:r>
                        <a:rPr lang="ko-KR" altLang="en-US" sz="1400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816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A9B8699-56E1-4928-9488-954CB339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47" y="5919397"/>
            <a:ext cx="2276793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BB554-B2D3-4F65-B5A2-4659CE0240AF}"/>
              </a:ext>
            </a:extLst>
          </p:cNvPr>
          <p:cNvSpPr txBox="1"/>
          <p:nvPr/>
        </p:nvSpPr>
        <p:spPr>
          <a:xfrm>
            <a:off x="5922475" y="4072471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Path: 11222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3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D2C9CE-A6C6-44A6-9AF8-BB75E0947A0D}"/>
              </a:ext>
            </a:extLst>
          </p:cNvPr>
          <p:cNvSpPr txBox="1"/>
          <p:nvPr/>
        </p:nvSpPr>
        <p:spPr>
          <a:xfrm>
            <a:off x="8528651" y="4072471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Path: 32333 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17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6F0794-D246-4603-851C-A5A7153B91A8}"/>
              </a:ext>
            </a:extLst>
          </p:cNvPr>
          <p:cNvSpPr txBox="1"/>
          <p:nvPr/>
        </p:nvSpPr>
        <p:spPr>
          <a:xfrm>
            <a:off x="1957464" y="1601342"/>
            <a:ext cx="23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 별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진행도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C0F9B-615E-4B26-BD41-9FC34A9EBE30}"/>
              </a:ext>
            </a:extLst>
          </p:cNvPr>
          <p:cNvSpPr txBox="1"/>
          <p:nvPr/>
        </p:nvSpPr>
        <p:spPr>
          <a:xfrm>
            <a:off x="6949833" y="4523073"/>
            <a:ext cx="285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 proportion test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F165B-64E0-4671-ADBC-8B7F94B0F1E2}"/>
              </a:ext>
            </a:extLst>
          </p:cNvPr>
          <p:cNvSpPr txBox="1"/>
          <p:nvPr/>
        </p:nvSpPr>
        <p:spPr>
          <a:xfrm>
            <a:off x="5540624" y="2746065"/>
            <a:ext cx="31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0FCC52-7385-4B49-B4E6-88B079E2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46" y="2368873"/>
            <a:ext cx="2520000" cy="171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68A18A-229A-408C-B688-0D8A0356E9F3}"/>
              </a:ext>
            </a:extLst>
          </p:cNvPr>
          <p:cNvGrpSpPr/>
          <p:nvPr/>
        </p:nvGrpSpPr>
        <p:grpSpPr>
          <a:xfrm>
            <a:off x="1246094" y="1991815"/>
            <a:ext cx="2965590" cy="4366590"/>
            <a:chOff x="1030942" y="1991815"/>
            <a:chExt cx="2965590" cy="43665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A5FFB95-74DB-4EAF-B7F0-F962404FBA11}"/>
                </a:ext>
              </a:extLst>
            </p:cNvPr>
            <p:cNvGrpSpPr/>
            <p:nvPr/>
          </p:nvGrpSpPr>
          <p:grpSpPr>
            <a:xfrm>
              <a:off x="1995857" y="1991815"/>
              <a:ext cx="400868" cy="523616"/>
              <a:chOff x="5895566" y="1890782"/>
              <a:chExt cx="400868" cy="523616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71252F69-2C93-44D7-9CD8-3A1F4DCE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189078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730C3B-F336-4CE0-B253-E7194671EBB9}"/>
                  </a:ext>
                </a:extLst>
              </p:cNvPr>
              <p:cNvSpPr txBox="1"/>
              <p:nvPr/>
            </p:nvSpPr>
            <p:spPr>
              <a:xfrm>
                <a:off x="5895566" y="200900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86B29FA-24C5-4CD5-AD01-5631DD449274}"/>
                </a:ext>
              </a:extLst>
            </p:cNvPr>
            <p:cNvGrpSpPr/>
            <p:nvPr/>
          </p:nvGrpSpPr>
          <p:grpSpPr>
            <a:xfrm>
              <a:off x="1995857" y="2809107"/>
              <a:ext cx="400868" cy="523616"/>
              <a:chOff x="5895566" y="2821219"/>
              <a:chExt cx="400868" cy="523616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9222E0A-9874-4854-920C-E0B42309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2821219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9EF70D-09D7-479B-BF10-CB2688D87489}"/>
                  </a:ext>
                </a:extLst>
              </p:cNvPr>
              <p:cNvSpPr txBox="1"/>
              <p:nvPr/>
            </p:nvSpPr>
            <p:spPr>
              <a:xfrm>
                <a:off x="5895566" y="2939440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6C288FD-BC4E-4E41-8BDD-19F54E17C45C}"/>
                </a:ext>
              </a:extLst>
            </p:cNvPr>
            <p:cNvGrpSpPr/>
            <p:nvPr/>
          </p:nvGrpSpPr>
          <p:grpSpPr>
            <a:xfrm>
              <a:off x="1995857" y="4443692"/>
              <a:ext cx="400867" cy="523616"/>
              <a:chOff x="5895564" y="4150545"/>
              <a:chExt cx="400867" cy="52361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D55FF495-FE49-4B23-AF0B-9B29EDC1E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150545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D4179D-87E8-4570-B312-DB13824257BB}"/>
                  </a:ext>
                </a:extLst>
              </p:cNvPr>
              <p:cNvSpPr txBox="1"/>
              <p:nvPr/>
            </p:nvSpPr>
            <p:spPr>
              <a:xfrm>
                <a:off x="5895564" y="4268766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D76411-A293-4864-BEA1-12E7AAE813E3}"/>
                </a:ext>
              </a:extLst>
            </p:cNvPr>
            <p:cNvGrpSpPr/>
            <p:nvPr/>
          </p:nvGrpSpPr>
          <p:grpSpPr>
            <a:xfrm>
              <a:off x="1995857" y="5260985"/>
              <a:ext cx="400867" cy="523616"/>
              <a:chOff x="5895564" y="4816718"/>
              <a:chExt cx="400867" cy="523616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D5512C76-5A6E-4519-8B3C-9CBE58D02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816718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CFFDC6-C570-423B-8311-A403BC9B9BA6}"/>
                  </a:ext>
                </a:extLst>
              </p:cNvPr>
              <p:cNvSpPr txBox="1"/>
              <p:nvPr/>
            </p:nvSpPr>
            <p:spPr>
              <a:xfrm>
                <a:off x="5895564" y="4934939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DD8887-09D3-4D69-B2DA-538FE75B9A3E}"/>
                </a:ext>
              </a:extLst>
            </p:cNvPr>
            <p:cNvGrpSpPr/>
            <p:nvPr/>
          </p:nvGrpSpPr>
          <p:grpSpPr>
            <a:xfrm>
              <a:off x="2731065" y="1991815"/>
              <a:ext cx="400868" cy="523616"/>
              <a:chOff x="6646054" y="1879672"/>
              <a:chExt cx="400868" cy="523616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B7076254-F636-43CC-9A36-DAA88E5BE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49663F-4367-411A-8076-45261F158240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9A4F79-3B41-4E51-9A0E-164F5E393A25}"/>
                </a:ext>
              </a:extLst>
            </p:cNvPr>
            <p:cNvGrpSpPr/>
            <p:nvPr/>
          </p:nvGrpSpPr>
          <p:grpSpPr>
            <a:xfrm>
              <a:off x="2731065" y="3626399"/>
              <a:ext cx="400866" cy="523616"/>
              <a:chOff x="6646054" y="1879672"/>
              <a:chExt cx="400868" cy="52361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E584E63F-2908-45EC-9783-E679E7CAD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5C0176-DBB2-4BCB-AD2D-18FC2114F02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B505A32-1E59-4299-868B-F7DE7343F116}"/>
                </a:ext>
              </a:extLst>
            </p:cNvPr>
            <p:cNvGrpSpPr/>
            <p:nvPr/>
          </p:nvGrpSpPr>
          <p:grpSpPr>
            <a:xfrm>
              <a:off x="2731066" y="5260985"/>
              <a:ext cx="400866" cy="523616"/>
              <a:chOff x="6646054" y="1879672"/>
              <a:chExt cx="400868" cy="523616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00AB606-6912-4EF3-AA31-CE3EF4746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BE7659-10B5-4441-8DE7-BEEA7C6E965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A1C2287-A01E-47B1-9D52-371B9DE2E1E3}"/>
                </a:ext>
              </a:extLst>
            </p:cNvPr>
            <p:cNvGrpSpPr/>
            <p:nvPr/>
          </p:nvGrpSpPr>
          <p:grpSpPr>
            <a:xfrm>
              <a:off x="3466274" y="5260985"/>
              <a:ext cx="400866" cy="523616"/>
              <a:chOff x="6646054" y="1879672"/>
              <a:chExt cx="400868" cy="523616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F7AA060-FE78-494D-9850-7E8145EFC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70E8C3-C013-4D9C-B5F3-E8DE66BBCAA9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DBC57-83B7-4EDE-B6EE-7CE8BC2806BF}"/>
                </a:ext>
              </a:extLst>
            </p:cNvPr>
            <p:cNvGrpSpPr/>
            <p:nvPr/>
          </p:nvGrpSpPr>
          <p:grpSpPr>
            <a:xfrm>
              <a:off x="3466274" y="2809108"/>
              <a:ext cx="400866" cy="523616"/>
              <a:chOff x="6646054" y="1879672"/>
              <a:chExt cx="400868" cy="523616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044B4F8-31A7-4F41-A1A9-E746F78A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6154CA-BD44-40E0-B65B-77CCF0E6111A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5C882D-4F95-4D92-A4E5-438E9916744F}"/>
                </a:ext>
              </a:extLst>
            </p:cNvPr>
            <p:cNvSpPr txBox="1"/>
            <p:nvPr/>
          </p:nvSpPr>
          <p:spPr>
            <a:xfrm>
              <a:off x="1341782" y="2182160"/>
              <a:ext cx="698899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Oxidation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6D248-724D-4E94-9896-DB16E0943A8D}"/>
                </a:ext>
              </a:extLst>
            </p:cNvPr>
            <p:cNvSpPr txBox="1"/>
            <p:nvPr/>
          </p:nvSpPr>
          <p:spPr>
            <a:xfrm>
              <a:off x="1409447" y="3000658"/>
              <a:ext cx="631234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Soft bake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09D517-8D08-4B04-B2E6-BD3A6DE11404}"/>
                </a:ext>
              </a:extLst>
            </p:cNvPr>
            <p:cNvSpPr txBox="1"/>
            <p:nvPr/>
          </p:nvSpPr>
          <p:spPr>
            <a:xfrm>
              <a:off x="1249704" y="3819156"/>
              <a:ext cx="790977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Lithography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4CB6DA-5D2F-4D6A-8E18-9F0DB2F75B9B}"/>
                </a:ext>
              </a:extLst>
            </p:cNvPr>
            <p:cNvSpPr txBox="1"/>
            <p:nvPr/>
          </p:nvSpPr>
          <p:spPr>
            <a:xfrm>
              <a:off x="1443944" y="4637653"/>
              <a:ext cx="596737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Etching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5257CC-6068-4C81-A6D8-50C1D3731210}"/>
                </a:ext>
              </a:extLst>
            </p:cNvPr>
            <p:cNvSpPr txBox="1"/>
            <p:nvPr/>
          </p:nvSpPr>
          <p:spPr>
            <a:xfrm>
              <a:off x="1030942" y="5445604"/>
              <a:ext cx="1009740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Ion Implantation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04CE01-1F60-4201-8719-F4A8063A9E70}"/>
                </a:ext>
              </a:extLst>
            </p:cNvPr>
            <p:cNvCxnSpPr>
              <a:cxnSpLocks/>
              <a:stCxn id="89" idx="2"/>
              <a:endCxn id="87" idx="0"/>
            </p:cNvCxnSpPr>
            <p:nvPr/>
          </p:nvCxnSpPr>
          <p:spPr>
            <a:xfrm flipH="1">
              <a:off x="2196290" y="3332723"/>
              <a:ext cx="2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CE11A93-E6B6-43B3-BA20-BE9A07B10910}"/>
                </a:ext>
              </a:extLst>
            </p:cNvPr>
            <p:cNvCxnSpPr>
              <a:cxnSpLocks/>
              <a:stCxn id="91" idx="2"/>
              <a:endCxn id="89" idx="0"/>
            </p:cNvCxnSpPr>
            <p:nvPr/>
          </p:nvCxnSpPr>
          <p:spPr>
            <a:xfrm>
              <a:off x="2196292" y="2515431"/>
              <a:ext cx="0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0CA5AE-199F-4BBD-8C74-128FAAC68B2F}"/>
                </a:ext>
              </a:extLst>
            </p:cNvPr>
            <p:cNvCxnSpPr>
              <a:cxnSpLocks/>
              <a:stCxn id="87" idx="2"/>
              <a:endCxn id="67" idx="0"/>
            </p:cNvCxnSpPr>
            <p:nvPr/>
          </p:nvCxnSpPr>
          <p:spPr>
            <a:xfrm>
              <a:off x="2196290" y="4150015"/>
              <a:ext cx="1470418" cy="29367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C859D64-D0EB-4C79-9B98-5F3BE2C15540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8" y="4967310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F627F8-8102-4F53-AE0F-1799DA3AB6CE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6" y="5775433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2DCC6D-FAC8-4C4D-974A-146E8EC7161A}"/>
                </a:ext>
              </a:extLst>
            </p:cNvPr>
            <p:cNvSpPr txBox="1"/>
            <p:nvPr/>
          </p:nvSpPr>
          <p:spPr>
            <a:xfrm>
              <a:off x="3336879" y="6081406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A794E5-6D9B-4673-837F-EEE28FD153BD}"/>
                </a:ext>
              </a:extLst>
            </p:cNvPr>
            <p:cNvCxnSpPr>
              <a:cxnSpLocks/>
              <a:stCxn id="61" idx="2"/>
              <a:endCxn id="79" idx="0"/>
            </p:cNvCxnSpPr>
            <p:nvPr/>
          </p:nvCxnSpPr>
          <p:spPr>
            <a:xfrm flipH="1">
              <a:off x="2931500" y="2515431"/>
              <a:ext cx="735208" cy="29367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6D5FDF8-BB22-4C99-B3FA-62F8BD9A1400}"/>
                </a:ext>
              </a:extLst>
            </p:cNvPr>
            <p:cNvCxnSpPr>
              <a:cxnSpLocks/>
              <a:stCxn id="79" idx="2"/>
              <a:endCxn id="65" idx="0"/>
            </p:cNvCxnSpPr>
            <p:nvPr/>
          </p:nvCxnSpPr>
          <p:spPr>
            <a:xfrm>
              <a:off x="2931500" y="3332723"/>
              <a:ext cx="735208" cy="2936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50013F-DDDD-42E1-9650-EB8BD6456C44}"/>
                </a:ext>
              </a:extLst>
            </p:cNvPr>
            <p:cNvCxnSpPr>
              <a:cxnSpLocks/>
              <a:stCxn id="75" idx="2"/>
              <a:endCxn id="73" idx="0"/>
            </p:cNvCxnSpPr>
            <p:nvPr/>
          </p:nvCxnSpPr>
          <p:spPr>
            <a:xfrm>
              <a:off x="2931500" y="4967308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54AEE7D-85E6-474A-8B89-9DC922242F7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97" y="5774291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B4F459-F82B-4AE8-A20A-4152F79D14D6}"/>
                </a:ext>
              </a:extLst>
            </p:cNvPr>
            <p:cNvSpPr txBox="1"/>
            <p:nvPr/>
          </p:nvSpPr>
          <p:spPr>
            <a:xfrm>
              <a:off x="2601670" y="6072234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불안정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9694171-46A9-42B5-BE4B-FC0A171719F3}"/>
                </a:ext>
              </a:extLst>
            </p:cNvPr>
            <p:cNvCxnSpPr>
              <a:cxnSpLocks/>
              <a:stCxn id="65" idx="2"/>
              <a:endCxn id="75" idx="0"/>
            </p:cNvCxnSpPr>
            <p:nvPr/>
          </p:nvCxnSpPr>
          <p:spPr>
            <a:xfrm flipH="1">
              <a:off x="2931500" y="4150017"/>
              <a:ext cx="735208" cy="293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DD9EECC-0D59-40D3-8BC5-B07464D33227}"/>
                </a:ext>
              </a:extLst>
            </p:cNvPr>
            <p:cNvGrpSpPr/>
            <p:nvPr/>
          </p:nvGrpSpPr>
          <p:grpSpPr>
            <a:xfrm>
              <a:off x="2731065" y="2809107"/>
              <a:ext cx="400868" cy="523616"/>
              <a:chOff x="6646054" y="1879672"/>
              <a:chExt cx="400868" cy="523616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CCD5C39-1B3C-4C6F-ADDB-4BAC4965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C6074D-E09B-4933-BC5E-2763F7512F8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4AECB5-EBB9-476E-9B68-C4D82F89E73B}"/>
                </a:ext>
              </a:extLst>
            </p:cNvPr>
            <p:cNvGrpSpPr/>
            <p:nvPr/>
          </p:nvGrpSpPr>
          <p:grpSpPr>
            <a:xfrm>
              <a:off x="3466274" y="3626401"/>
              <a:ext cx="400866" cy="523616"/>
              <a:chOff x="6646054" y="1879672"/>
              <a:chExt cx="400868" cy="52361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4FDB69-6C07-45F6-80B6-381538B7FEA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887EABF-162B-47F8-8686-07086B966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53D29F-3EFC-4024-8E60-6C33A5989FCC}"/>
                </a:ext>
              </a:extLst>
            </p:cNvPr>
            <p:cNvGrpSpPr/>
            <p:nvPr/>
          </p:nvGrpSpPr>
          <p:grpSpPr>
            <a:xfrm>
              <a:off x="3466274" y="1991815"/>
              <a:ext cx="400866" cy="523616"/>
              <a:chOff x="6646054" y="1879672"/>
              <a:chExt cx="400868" cy="52361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286B86AA-E0DC-4F2B-BB0A-157E7670B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413210-257C-4D48-A222-D3EC3727419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DEC393A-3012-43C1-9F5F-B4DFF6E319CF}"/>
                </a:ext>
              </a:extLst>
            </p:cNvPr>
            <p:cNvGrpSpPr/>
            <p:nvPr/>
          </p:nvGrpSpPr>
          <p:grpSpPr>
            <a:xfrm>
              <a:off x="3466274" y="4443694"/>
              <a:ext cx="400866" cy="523616"/>
              <a:chOff x="6646054" y="1879672"/>
              <a:chExt cx="400868" cy="523616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6737780-1D21-4381-8ED7-C21A8752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88714D-D2DF-4BFE-8696-54974AEB0B6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83EE5F-041B-4715-B5BD-E8098E92E2B1}"/>
                </a:ext>
              </a:extLst>
            </p:cNvPr>
            <p:cNvGrpSpPr/>
            <p:nvPr/>
          </p:nvGrpSpPr>
          <p:grpSpPr>
            <a:xfrm>
              <a:off x="1995856" y="3626399"/>
              <a:ext cx="400867" cy="523616"/>
              <a:chOff x="5895564" y="3581230"/>
              <a:chExt cx="400867" cy="52361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60214D9-803A-4E14-838C-BC608C53B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3581230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37CF6F-D28A-423A-9260-FA2BF30C2FA1}"/>
                  </a:ext>
                </a:extLst>
              </p:cNvPr>
              <p:cNvSpPr txBox="1"/>
              <p:nvPr/>
            </p:nvSpPr>
            <p:spPr>
              <a:xfrm>
                <a:off x="5895564" y="369945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78C8FEC-8A1B-4193-9490-2726E1A8B519}"/>
                </a:ext>
              </a:extLst>
            </p:cNvPr>
            <p:cNvGrpSpPr/>
            <p:nvPr/>
          </p:nvGrpSpPr>
          <p:grpSpPr>
            <a:xfrm>
              <a:off x="2731066" y="4443692"/>
              <a:ext cx="400866" cy="523616"/>
              <a:chOff x="6646054" y="1879672"/>
              <a:chExt cx="400868" cy="523616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A9AAD159-DE2C-4DCE-A565-2A07886C7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B755E7-2FA4-42B8-8175-5D50DC301E0B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4EC1A3D-038E-4ADE-B255-A2F64032FB71}"/>
              </a:ext>
            </a:extLst>
          </p:cNvPr>
          <p:cNvSpPr/>
          <p:nvPr/>
        </p:nvSpPr>
        <p:spPr>
          <a:xfrm>
            <a:off x="1101718" y="1597015"/>
            <a:ext cx="3886201" cy="4711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EE0BB5-B8B4-4373-B362-75612646B1BF}"/>
              </a:ext>
            </a:extLst>
          </p:cNvPr>
          <p:cNvSpPr/>
          <p:nvPr/>
        </p:nvSpPr>
        <p:spPr>
          <a:xfrm>
            <a:off x="5517368" y="1597015"/>
            <a:ext cx="5634724" cy="471150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0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F4C7C-E301-4A76-A9AC-86F6D821FDC5}"/>
              </a:ext>
            </a:extLst>
          </p:cNvPr>
          <p:cNvSpPr/>
          <p:nvPr/>
        </p:nvSpPr>
        <p:spPr>
          <a:xfrm>
            <a:off x="1151363" y="1608869"/>
            <a:ext cx="2964225" cy="4690552"/>
          </a:xfrm>
          <a:prstGeom prst="roundRect">
            <a:avLst/>
          </a:prstGeom>
          <a:ln w="38100">
            <a:solidFill>
              <a:srgbClr val="9F96D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F08449-D5A8-42C5-A30E-94B52ADDB471}"/>
              </a:ext>
            </a:extLst>
          </p:cNvPr>
          <p:cNvSpPr/>
          <p:nvPr/>
        </p:nvSpPr>
        <p:spPr>
          <a:xfrm>
            <a:off x="0" y="2"/>
            <a:ext cx="12192000" cy="523616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F6F0F0-C830-4740-8A87-337A26058167}"/>
              </a:ext>
            </a:extLst>
          </p:cNvPr>
          <p:cNvSpPr/>
          <p:nvPr/>
        </p:nvSpPr>
        <p:spPr>
          <a:xfrm>
            <a:off x="0" y="6689668"/>
            <a:ext cx="12192000" cy="98611"/>
          </a:xfrm>
          <a:prstGeom prst="rect">
            <a:avLst/>
          </a:prstGeom>
          <a:solidFill>
            <a:srgbClr val="9F96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</a:rPr>
              <a:pPr algn="r"/>
              <a:t>9</a:t>
            </a:fld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C32CEC91-29F8-4C86-9612-67B6259E8ACB}"/>
              </a:ext>
            </a:extLst>
          </p:cNvPr>
          <p:cNvGraphicFramePr>
            <a:graphicFrameLocks/>
          </p:cNvGraphicFramePr>
          <p:nvPr/>
        </p:nvGraphicFramePr>
        <p:xfrm>
          <a:off x="1212099" y="3228784"/>
          <a:ext cx="2837330" cy="2767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EFF707-1CD9-4032-BB65-E472E7BC8310}"/>
              </a:ext>
            </a:extLst>
          </p:cNvPr>
          <p:cNvSpPr txBox="1"/>
          <p:nvPr/>
        </p:nvSpPr>
        <p:spPr>
          <a:xfrm>
            <a:off x="1189033" y="2505999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생산이 많은 경로와 적은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경로두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집단으로 나눠 불량률 비교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1A822B-AF5F-4CC8-82EB-2AFFEBD35479}"/>
              </a:ext>
            </a:extLst>
          </p:cNvPr>
          <p:cNvSpPr/>
          <p:nvPr/>
        </p:nvSpPr>
        <p:spPr>
          <a:xfrm>
            <a:off x="4649255" y="1608869"/>
            <a:ext cx="2964225" cy="4690552"/>
          </a:xfrm>
          <a:prstGeom prst="roundRect">
            <a:avLst/>
          </a:prstGeom>
          <a:ln w="38100">
            <a:solidFill>
              <a:srgbClr val="9F96D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9F85FDF-92FD-4C15-84E9-8FA72AD69CDD}"/>
              </a:ext>
            </a:extLst>
          </p:cNvPr>
          <p:cNvSpPr/>
          <p:nvPr/>
        </p:nvSpPr>
        <p:spPr>
          <a:xfrm>
            <a:off x="8147415" y="1608869"/>
            <a:ext cx="2964225" cy="4690552"/>
          </a:xfrm>
          <a:prstGeom prst="roundRect">
            <a:avLst/>
          </a:prstGeom>
          <a:ln w="38100">
            <a:solidFill>
              <a:srgbClr val="9F96D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5E238A9-BA27-4F85-A7DC-0A877AFD8103}"/>
              </a:ext>
            </a:extLst>
          </p:cNvPr>
          <p:cNvSpPr/>
          <p:nvPr/>
        </p:nvSpPr>
        <p:spPr>
          <a:xfrm>
            <a:off x="4631572" y="1443648"/>
            <a:ext cx="3002400" cy="972000"/>
          </a:xfrm>
          <a:prstGeom prst="snip2DiagRect">
            <a:avLst/>
          </a:prstGeom>
          <a:solidFill>
            <a:srgbClr val="AAA1DF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pc="-12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생산량과 결함수로 불량률 계산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520C638-75DA-4B62-930F-3D5B402FC46D}"/>
              </a:ext>
            </a:extLst>
          </p:cNvPr>
          <p:cNvCxnSpPr/>
          <p:nvPr/>
        </p:nvCxnSpPr>
        <p:spPr>
          <a:xfrm>
            <a:off x="1813048" y="4896339"/>
            <a:ext cx="2049709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4C09C8-87DF-4DCD-848E-E4CDA661A335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2585736" y="4202460"/>
            <a:ext cx="977772" cy="4099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C334FA-7649-4F24-883E-B40E40001BE2}"/>
              </a:ext>
            </a:extLst>
          </p:cNvPr>
          <p:cNvSpPr txBox="1"/>
          <p:nvPr/>
        </p:nvSpPr>
        <p:spPr>
          <a:xfrm>
            <a:off x="2175582" y="3641570"/>
            <a:ext cx="138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673606-8D29-45FD-8DD7-95A60C86ADBA}"/>
              </a:ext>
            </a:extLst>
          </p:cNvPr>
          <p:cNvSpPr txBox="1"/>
          <p:nvPr/>
        </p:nvSpPr>
        <p:spPr>
          <a:xfrm>
            <a:off x="4873282" y="2504194"/>
            <a:ext cx="251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불량칩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=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칩 불량률</a:t>
            </a: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D6EB9A1C-7EE0-4F4C-BC41-7B9EB3375594}"/>
              </a:ext>
            </a:extLst>
          </p:cNvPr>
          <p:cNvGraphicFramePr>
            <a:graphicFrameLocks/>
          </p:cNvGraphicFramePr>
          <p:nvPr/>
        </p:nvGraphicFramePr>
        <p:xfrm>
          <a:off x="4733114" y="4355764"/>
          <a:ext cx="2836800" cy="181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4AD733A4-A108-47B6-AB61-284AA0DFF7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801004"/>
              </p:ext>
            </p:extLst>
          </p:nvPr>
        </p:nvGraphicFramePr>
        <p:xfrm>
          <a:off x="4727270" y="2864559"/>
          <a:ext cx="2837330" cy="1583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68B9569-887E-4424-9D6A-7917AC0E258E}"/>
              </a:ext>
            </a:extLst>
          </p:cNvPr>
          <p:cNvSpPr txBox="1"/>
          <p:nvPr/>
        </p:nvSpPr>
        <p:spPr>
          <a:xfrm>
            <a:off x="8282875" y="2505999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생산량이 많은 공정일 때 불량률 상승</a:t>
            </a:r>
          </a:p>
        </p:txBody>
      </p:sp>
      <p:graphicFrame>
        <p:nvGraphicFramePr>
          <p:cNvPr id="38" name="표 40">
            <a:extLst>
              <a:ext uri="{FF2B5EF4-FFF2-40B4-BE49-F238E27FC236}">
                <a16:creationId xmlns:a16="http://schemas.microsoft.com/office/drawing/2014/main" id="{3A9A0F7A-62A6-4823-8689-6D9C62EDD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76172"/>
              </p:ext>
            </p:extLst>
          </p:nvPr>
        </p:nvGraphicFramePr>
        <p:xfrm>
          <a:off x="8373638" y="3254275"/>
          <a:ext cx="2511777" cy="158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259">
                  <a:extLst>
                    <a:ext uri="{9D8B030D-6E8A-4147-A177-3AD203B41FA5}">
                      <a16:colId xmlns:a16="http://schemas.microsoft.com/office/drawing/2014/main" val="2828265570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958838549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1309440784"/>
                    </a:ext>
                  </a:extLst>
                </a:gridCol>
              </a:tblGrid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이상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68072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생산량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2,688,006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1,002,858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4027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불량수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127,402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48,236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037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B7D7233-45B8-44D8-A2DC-4711827ABE66}"/>
              </a:ext>
            </a:extLst>
          </p:cNvPr>
          <p:cNvSpPr txBox="1"/>
          <p:nvPr/>
        </p:nvSpPr>
        <p:spPr>
          <a:xfrm>
            <a:off x="9184943" y="4849964"/>
            <a:ext cx="1855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단위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0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D0DBBD-DCC8-43F0-85E9-97C31071D64B}"/>
              </a:ext>
            </a:extLst>
          </p:cNvPr>
          <p:cNvSpPr txBox="1"/>
          <p:nvPr/>
        </p:nvSpPr>
        <p:spPr>
          <a:xfrm>
            <a:off x="8374240" y="5158008"/>
            <a:ext cx="253896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chisq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= 7.204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P-value = 0.007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593B4-6F71-48B3-B412-6BF0F66C313A}"/>
              </a:ext>
            </a:extLst>
          </p:cNvPr>
          <p:cNvSpPr txBox="1"/>
          <p:nvPr/>
        </p:nvSpPr>
        <p:spPr>
          <a:xfrm>
            <a:off x="304800" y="697190"/>
            <a:ext cx="1130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생산량과 불량률 비교 결과 총 생산량이 많을수록 불량률도 높게 나타나기 때문에 챔버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부하에 따른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생산 경로 조정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사각형: 위쪽 모서리의 한쪽은 둥글고 다른 한쪽은 잘림 5">
            <a:extLst>
              <a:ext uri="{FF2B5EF4-FFF2-40B4-BE49-F238E27FC236}">
                <a16:creationId xmlns:a16="http://schemas.microsoft.com/office/drawing/2014/main" id="{B9013125-DBE8-4FC3-8396-C894B22404B1}"/>
              </a:ext>
            </a:extLst>
          </p:cNvPr>
          <p:cNvSpPr/>
          <p:nvPr/>
        </p:nvSpPr>
        <p:spPr>
          <a:xfrm>
            <a:off x="1132314" y="1438986"/>
            <a:ext cx="3002400" cy="972000"/>
          </a:xfrm>
          <a:prstGeom prst="snipRoundRect">
            <a:avLst/>
          </a:prstGeom>
          <a:solidFill>
            <a:srgbClr val="AAA1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 추이</a:t>
            </a:r>
          </a:p>
        </p:txBody>
      </p:sp>
      <p:pic>
        <p:nvPicPr>
          <p:cNvPr id="29" name="그림 28" descr="나이프이(가) 표시된 사진&#10;&#10;자동 생성된 설명">
            <a:extLst>
              <a:ext uri="{FF2B5EF4-FFF2-40B4-BE49-F238E27FC236}">
                <a16:creationId xmlns:a16="http://schemas.microsoft.com/office/drawing/2014/main" id="{0185AD1D-9987-4C87-99CB-A294833FB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999" y="4230996"/>
            <a:ext cx="1784345" cy="437999"/>
          </a:xfrm>
          <a:prstGeom prst="rect">
            <a:avLst/>
          </a:prstGeom>
        </p:spPr>
      </p:pic>
      <p:sp>
        <p:nvSpPr>
          <p:cNvPr id="30" name="사각형: 위쪽 모서리의 한쪽은 둥글고 다른 한쪽은 잘림 29">
            <a:extLst>
              <a:ext uri="{FF2B5EF4-FFF2-40B4-BE49-F238E27FC236}">
                <a16:creationId xmlns:a16="http://schemas.microsoft.com/office/drawing/2014/main" id="{9B84239B-8434-456E-B957-88AA04D6334B}"/>
              </a:ext>
            </a:extLst>
          </p:cNvPr>
          <p:cNvSpPr/>
          <p:nvPr/>
        </p:nvSpPr>
        <p:spPr>
          <a:xfrm>
            <a:off x="8132284" y="1445984"/>
            <a:ext cx="2998800" cy="972000"/>
          </a:xfrm>
          <a:prstGeom prst="snipRoundRect">
            <a:avLst/>
          </a:prstGeom>
          <a:solidFill>
            <a:srgbClr val="9F96D2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카이제곱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검정 결과</a:t>
            </a:r>
          </a:p>
        </p:txBody>
      </p:sp>
    </p:spTree>
    <p:extLst>
      <p:ext uri="{BB962C8B-B14F-4D97-AF65-F5344CB8AC3E}">
        <p14:creationId xmlns:p14="http://schemas.microsoft.com/office/powerpoint/2010/main" val="252301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2476</TotalTime>
  <Words>1050</Words>
  <Application>Microsoft Office PowerPoint</Application>
  <PresentationFormat>와이드스크린</PresentationFormat>
  <Paragraphs>396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Wingdings</vt:lpstr>
      <vt:lpstr>Arial</vt:lpstr>
      <vt:lpstr>나눔고딕OTF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반도체 공정별 불량 원인 분석을 통한 Product 품질 개선</dc:title>
  <dc:creator>이 찬희</dc:creator>
  <cp:lastModifiedBy>이 찬희</cp:lastModifiedBy>
  <cp:revision>66</cp:revision>
  <dcterms:created xsi:type="dcterms:W3CDTF">2021-09-01T06:27:06Z</dcterms:created>
  <dcterms:modified xsi:type="dcterms:W3CDTF">2021-09-08T12:00:31Z</dcterms:modified>
</cp:coreProperties>
</file>